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7" r:id="rId2"/>
    <p:sldId id="268" r:id="rId3"/>
    <p:sldId id="317" r:id="rId4"/>
    <p:sldId id="269" r:id="rId5"/>
    <p:sldId id="270" r:id="rId6"/>
    <p:sldId id="271" r:id="rId7"/>
    <p:sldId id="315" r:id="rId8"/>
    <p:sldId id="272" r:id="rId9"/>
    <p:sldId id="273" r:id="rId10"/>
    <p:sldId id="274" r:id="rId11"/>
    <p:sldId id="275" r:id="rId12"/>
    <p:sldId id="276" r:id="rId13"/>
    <p:sldId id="314" r:id="rId14"/>
    <p:sldId id="31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Lst>
  <p:sldSz cx="6858000" cy="9906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92867" autoAdjust="0"/>
  </p:normalViewPr>
  <p:slideViewPr>
    <p:cSldViewPr>
      <p:cViewPr varScale="1">
        <p:scale>
          <a:sx n="51" d="100"/>
          <a:sy n="51" d="100"/>
        </p:scale>
        <p:origin x="2525" y="5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7" cy="496729"/>
          </a:xfrm>
          <a:prstGeom prst="rect">
            <a:avLst/>
          </a:prstGeom>
        </p:spPr>
        <p:txBody>
          <a:bodyPr vert="horz" lIns="90754" tIns="45377" rIns="90754" bIns="45377" rtlCol="0"/>
          <a:lstStyle>
            <a:lvl1pPr algn="l">
              <a:defRPr sz="1200"/>
            </a:lvl1pPr>
          </a:lstStyle>
          <a:p>
            <a:endParaRPr lang="en-GB"/>
          </a:p>
        </p:txBody>
      </p:sp>
      <p:sp>
        <p:nvSpPr>
          <p:cNvPr id="3" name="Date Placeholder 2"/>
          <p:cNvSpPr>
            <a:spLocks noGrp="1"/>
          </p:cNvSpPr>
          <p:nvPr>
            <p:ph type="dt" idx="1"/>
          </p:nvPr>
        </p:nvSpPr>
        <p:spPr>
          <a:xfrm>
            <a:off x="3778163" y="0"/>
            <a:ext cx="2889366" cy="496729"/>
          </a:xfrm>
          <a:prstGeom prst="rect">
            <a:avLst/>
          </a:prstGeom>
        </p:spPr>
        <p:txBody>
          <a:bodyPr vert="horz" lIns="90754" tIns="45377" rIns="90754" bIns="45377" rtlCol="0"/>
          <a:lstStyle>
            <a:lvl1pPr algn="r">
              <a:defRPr sz="1200"/>
            </a:lvl1pPr>
          </a:lstStyle>
          <a:p>
            <a:fld id="{41A4B497-DEF1-4FF8-B147-77EA5D0BDFB6}" type="datetimeFigureOut">
              <a:rPr lang="en-GB" smtClean="0"/>
              <a:t>15/07/2024</a:t>
            </a:fld>
            <a:endParaRPr lang="en-GB"/>
          </a:p>
        </p:txBody>
      </p:sp>
      <p:sp>
        <p:nvSpPr>
          <p:cNvPr id="4" name="Slide Image Placeholder 3"/>
          <p:cNvSpPr>
            <a:spLocks noGrp="1" noRot="1" noChangeAspect="1"/>
          </p:cNvSpPr>
          <p:nvPr>
            <p:ph type="sldImg" idx="2"/>
          </p:nvPr>
        </p:nvSpPr>
        <p:spPr>
          <a:xfrm>
            <a:off x="2046288" y="744538"/>
            <a:ext cx="2576512" cy="3722687"/>
          </a:xfrm>
          <a:prstGeom prst="rect">
            <a:avLst/>
          </a:prstGeom>
          <a:noFill/>
          <a:ln w="12700">
            <a:solidFill>
              <a:prstClr val="black"/>
            </a:solidFill>
          </a:ln>
        </p:spPr>
        <p:txBody>
          <a:bodyPr vert="horz" lIns="90754" tIns="45377" rIns="90754" bIns="45377" rtlCol="0" anchor="ctr"/>
          <a:lstStyle/>
          <a:p>
            <a:endParaRPr lang="en-GB"/>
          </a:p>
        </p:txBody>
      </p:sp>
      <p:sp>
        <p:nvSpPr>
          <p:cNvPr id="5" name="Notes Placeholder 4"/>
          <p:cNvSpPr>
            <a:spLocks noGrp="1"/>
          </p:cNvSpPr>
          <p:nvPr>
            <p:ph type="body" sz="quarter" idx="3"/>
          </p:nvPr>
        </p:nvSpPr>
        <p:spPr>
          <a:xfrm>
            <a:off x="667377" y="4714955"/>
            <a:ext cx="5334335" cy="4467383"/>
          </a:xfrm>
          <a:prstGeom prst="rect">
            <a:avLst/>
          </a:prstGeom>
        </p:spPr>
        <p:txBody>
          <a:bodyPr vert="horz" lIns="90754" tIns="45377" rIns="90754" bIns="45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323"/>
            <a:ext cx="2889367" cy="496728"/>
          </a:xfrm>
          <a:prstGeom prst="rect">
            <a:avLst/>
          </a:prstGeom>
        </p:spPr>
        <p:txBody>
          <a:bodyPr vert="horz" lIns="90754" tIns="45377" rIns="90754" bIns="45377" rtlCol="0" anchor="b"/>
          <a:lstStyle>
            <a:lvl1pPr algn="l">
              <a:defRPr sz="1200"/>
            </a:lvl1pPr>
          </a:lstStyle>
          <a:p>
            <a:endParaRPr lang="en-GB"/>
          </a:p>
        </p:txBody>
      </p:sp>
      <p:sp>
        <p:nvSpPr>
          <p:cNvPr id="7" name="Slide Number Placeholder 6"/>
          <p:cNvSpPr>
            <a:spLocks noGrp="1"/>
          </p:cNvSpPr>
          <p:nvPr>
            <p:ph type="sldNum" sz="quarter" idx="5"/>
          </p:nvPr>
        </p:nvSpPr>
        <p:spPr>
          <a:xfrm>
            <a:off x="3778163" y="9428323"/>
            <a:ext cx="2889366" cy="496728"/>
          </a:xfrm>
          <a:prstGeom prst="rect">
            <a:avLst/>
          </a:prstGeom>
        </p:spPr>
        <p:txBody>
          <a:bodyPr vert="horz" lIns="90754" tIns="45377" rIns="90754" bIns="45377" rtlCol="0" anchor="b"/>
          <a:lstStyle>
            <a:lvl1pPr algn="r">
              <a:defRPr sz="1200"/>
            </a:lvl1pPr>
          </a:lstStyle>
          <a:p>
            <a:fld id="{A6646568-9FE8-4B8E-961B-5CA6201D7D73}" type="slidenum">
              <a:rPr lang="en-GB" smtClean="0"/>
              <a:t>‹#›</a:t>
            </a:fld>
            <a:endParaRPr lang="en-GB"/>
          </a:p>
        </p:txBody>
      </p:sp>
    </p:spTree>
    <p:extLst>
      <p:ext uri="{BB962C8B-B14F-4D97-AF65-F5344CB8AC3E}">
        <p14:creationId xmlns:p14="http://schemas.microsoft.com/office/powerpoint/2010/main" val="206075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https://www.youtube.com/watch?v=VjZolHCrC8E</a:t>
            </a:r>
          </a:p>
          <a:p>
            <a:r>
              <a:rPr lang="en-GB" dirty="0"/>
              <a:t>https://www.youtube.com/watch?v=Rw_aVnlp0JY</a:t>
            </a:r>
          </a:p>
        </p:txBody>
      </p:sp>
      <p:sp>
        <p:nvSpPr>
          <p:cNvPr id="4" name="Slide Number Placeholder 3"/>
          <p:cNvSpPr>
            <a:spLocks noGrp="1"/>
          </p:cNvSpPr>
          <p:nvPr>
            <p:ph type="sldNum" sz="quarter" idx="10"/>
          </p:nvPr>
        </p:nvSpPr>
        <p:spPr/>
        <p:txBody>
          <a:bodyPr/>
          <a:lstStyle/>
          <a:p>
            <a:fld id="{A6646568-9FE8-4B8E-961B-5CA6201D7D73}" type="slidenum">
              <a:rPr lang="en-GB" smtClean="0"/>
              <a:t>30</a:t>
            </a:fld>
            <a:endParaRPr lang="en-GB"/>
          </a:p>
        </p:txBody>
      </p:sp>
    </p:spTree>
    <p:extLst>
      <p:ext uri="{BB962C8B-B14F-4D97-AF65-F5344CB8AC3E}">
        <p14:creationId xmlns:p14="http://schemas.microsoft.com/office/powerpoint/2010/main" val="305298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https://www.youtube.com/watch?v=3PyQS94Pfa8</a:t>
            </a:r>
          </a:p>
        </p:txBody>
      </p:sp>
      <p:sp>
        <p:nvSpPr>
          <p:cNvPr id="4" name="Slide Number Placeholder 3"/>
          <p:cNvSpPr>
            <a:spLocks noGrp="1"/>
          </p:cNvSpPr>
          <p:nvPr>
            <p:ph type="sldNum" sz="quarter" idx="10"/>
          </p:nvPr>
        </p:nvSpPr>
        <p:spPr/>
        <p:txBody>
          <a:bodyPr/>
          <a:lstStyle/>
          <a:p>
            <a:fld id="{A6646568-9FE8-4B8E-961B-5CA6201D7D73}" type="slidenum">
              <a:rPr lang="en-GB" smtClean="0"/>
              <a:t>35</a:t>
            </a:fld>
            <a:endParaRPr lang="en-GB"/>
          </a:p>
        </p:txBody>
      </p:sp>
    </p:spTree>
    <p:extLst>
      <p:ext uri="{BB962C8B-B14F-4D97-AF65-F5344CB8AC3E}">
        <p14:creationId xmlns:p14="http://schemas.microsoft.com/office/powerpoint/2010/main" val="304915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AAE99E-B254-433E-A75B-86DEAF64B5BB}"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3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919399-F9CF-4FEB-B870-038FE5E798AD}"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02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F58E17-180D-41D0-87AB-9B826C97E8E8}"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16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52A4D7-7F53-4891-AFFF-1F44548C0632}"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89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C4F01-A95A-4643-A3E2-6FC45B50DF50}"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54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8AFB63-0D2E-4985-A3C5-18519F7B1A60}" type="datetime1">
              <a:rPr lang="en-GB" smtClean="0">
                <a:solidFill>
                  <a:prstClr val="black">
                    <a:tint val="75000"/>
                  </a:prstClr>
                </a:solidFill>
              </a:rPr>
              <a:t>15/07/2024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63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CA978B-A84A-40A2-92CB-EFF4938CF80A}" type="datetime1">
              <a:rPr lang="en-GB" smtClean="0">
                <a:solidFill>
                  <a:prstClr val="black">
                    <a:tint val="75000"/>
                  </a:prstClr>
                </a:solidFill>
              </a:rPr>
              <a:t>15/07/2024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396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7389C-5CF1-4AE6-9B35-5A343113E0D3}" type="datetime1">
              <a:rPr lang="en-GB" smtClean="0">
                <a:solidFill>
                  <a:prstClr val="black">
                    <a:tint val="75000"/>
                  </a:prstClr>
                </a:solidFill>
              </a:rPr>
              <a:t>15/07/2024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88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C184-E983-4F9B-842C-8282D6A373DF}" type="datetime1">
              <a:rPr lang="en-GB" smtClean="0">
                <a:solidFill>
                  <a:prstClr val="black">
                    <a:tint val="75000"/>
                  </a:prstClr>
                </a:solidFill>
              </a:rPr>
              <a:t>15/07/2024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401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F17337-CB5C-47D1-BE2D-9B0A163CEC1C}" type="datetime1">
              <a:rPr lang="en-GB" smtClean="0">
                <a:solidFill>
                  <a:prstClr val="black">
                    <a:tint val="75000"/>
                  </a:prstClr>
                </a:solidFill>
              </a:rPr>
              <a:t>15/07/2024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665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6B491E-F92B-4262-894B-33369E39ACC9}" type="datetime1">
              <a:rPr lang="en-GB" smtClean="0">
                <a:solidFill>
                  <a:prstClr val="black">
                    <a:tint val="75000"/>
                  </a:prstClr>
                </a:solidFill>
              </a:rPr>
              <a:t>15/07/2024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74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F566452F-28CE-43E1-A85D-CA2DFE4B4298}" type="datetime1">
              <a:rPr lang="en-GB" smtClean="0">
                <a:solidFill>
                  <a:prstClr val="black">
                    <a:tint val="75000"/>
                  </a:prstClr>
                </a:solidFill>
              </a:rPr>
              <a:t>15/07/2024</a:t>
            </a:fld>
            <a:endParaRPr lang="en-GB">
              <a:solidFill>
                <a:prstClr val="black">
                  <a:tint val="75000"/>
                </a:prstClr>
              </a:solidFill>
            </a:endParaRPr>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733B47E5-6BF1-46BA-B930-FE01E44CF6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404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496" y="485756"/>
            <a:ext cx="4662518" cy="2062103"/>
          </a:xfrm>
          <a:prstGeom prst="rect">
            <a:avLst/>
          </a:prstGeom>
          <a:noFill/>
        </p:spPr>
        <p:txBody>
          <a:bodyPr wrap="square" rtlCol="0">
            <a:spAutoFit/>
          </a:bodyPr>
          <a:lstStyle/>
          <a:p>
            <a:pPr algn="ctr"/>
            <a:r>
              <a:rPr lang="en-GB" sz="2000" b="1" dirty="0">
                <a:latin typeface="Apple Boy BTN" panose="020C0904040107040205" pitchFamily="34" charset="0"/>
              </a:rPr>
              <a:t>GCSE Sociology </a:t>
            </a:r>
          </a:p>
          <a:p>
            <a:pPr algn="ctr"/>
            <a:r>
              <a:rPr lang="en-GB" sz="5400" b="1" dirty="0">
                <a:latin typeface="Apple Boy BTN" panose="020C0904040107040205" pitchFamily="34" charset="0"/>
              </a:rPr>
              <a:t>The Sociological approach </a:t>
            </a:r>
          </a:p>
        </p:txBody>
      </p:sp>
      <p:sp>
        <p:nvSpPr>
          <p:cNvPr id="12" name="TextBox 11"/>
          <p:cNvSpPr txBox="1"/>
          <p:nvPr/>
        </p:nvSpPr>
        <p:spPr>
          <a:xfrm>
            <a:off x="1209736" y="7217055"/>
            <a:ext cx="4935105" cy="523220"/>
          </a:xfrm>
          <a:prstGeom prst="rect">
            <a:avLst/>
          </a:prstGeom>
          <a:noFill/>
        </p:spPr>
        <p:txBody>
          <a:bodyPr wrap="square" rtlCol="0">
            <a:spAutoFit/>
          </a:bodyPr>
          <a:lstStyle/>
          <a:p>
            <a:r>
              <a:rPr lang="en-GB" sz="2800" b="1" dirty="0">
                <a:latin typeface="Apple Boy BTN" panose="020C0904040107040205" pitchFamily="34" charset="0"/>
              </a:rPr>
              <a:t>Name</a:t>
            </a:r>
            <a:r>
              <a:rPr lang="en-GB" sz="2000" b="1" dirty="0">
                <a:latin typeface="Comic Sans MS" panose="030F0702030302020204" pitchFamily="66" charset="0"/>
              </a:rPr>
              <a:t> ______________________</a:t>
            </a:r>
          </a:p>
        </p:txBody>
      </p:sp>
      <p:sp>
        <p:nvSpPr>
          <p:cNvPr id="3" name="Slide Number Placeholder 2"/>
          <p:cNvSpPr>
            <a:spLocks noGrp="1"/>
          </p:cNvSpPr>
          <p:nvPr>
            <p:ph type="sldNum" sz="quarter" idx="12"/>
          </p:nvPr>
        </p:nvSpPr>
        <p:spPr/>
        <p:txBody>
          <a:bodyPr/>
          <a:lstStyle/>
          <a:p>
            <a:fld id="{733B47E5-6BF1-46BA-B930-FE01E44CF60B}" type="slidenum">
              <a:rPr lang="en-GB" smtClean="0">
                <a:solidFill>
                  <a:prstClr val="black">
                    <a:tint val="75000"/>
                  </a:prstClr>
                </a:solidFill>
              </a:rPr>
              <a:pPr/>
              <a:t>1</a:t>
            </a:fld>
            <a:endParaRPr lang="en-GB">
              <a:solidFill>
                <a:prstClr val="black">
                  <a:tint val="75000"/>
                </a:prstClr>
              </a:solidFill>
            </a:endParaRPr>
          </a:p>
        </p:txBody>
      </p:sp>
      <p:pic>
        <p:nvPicPr>
          <p:cNvPr id="5" name="Picture 4"/>
          <p:cNvPicPr>
            <a:picLocks noChangeAspect="1"/>
          </p:cNvPicPr>
          <p:nvPr/>
        </p:nvPicPr>
        <p:blipFill>
          <a:blip r:embed="rId2"/>
          <a:stretch>
            <a:fillRect/>
          </a:stretch>
        </p:blipFill>
        <p:spPr>
          <a:xfrm>
            <a:off x="854714" y="3512840"/>
            <a:ext cx="5112568" cy="278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173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10</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Norms, values and culture</a:t>
            </a:r>
          </a:p>
        </p:txBody>
      </p:sp>
      <p:sp>
        <p:nvSpPr>
          <p:cNvPr id="6" name="Title 1"/>
          <p:cNvSpPr txBox="1">
            <a:spLocks/>
          </p:cNvSpPr>
          <p:nvPr/>
        </p:nvSpPr>
        <p:spPr>
          <a:xfrm>
            <a:off x="145334" y="697042"/>
            <a:ext cx="6604501" cy="2671782"/>
          </a:xfrm>
          <a:prstGeom prst="rect">
            <a:avLst/>
          </a:prstGeom>
          <a:solidFill>
            <a:schemeClr val="bg1"/>
          </a:solidFill>
          <a:ln w="38100">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Define VALUE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An example of a value is: ___________________________________________________________________________________________________________________________________________________________________________</a:t>
            </a:r>
          </a:p>
        </p:txBody>
      </p:sp>
      <p:sp>
        <p:nvSpPr>
          <p:cNvPr id="2" name="Rectangle 1"/>
          <p:cNvSpPr/>
          <p:nvPr/>
        </p:nvSpPr>
        <p:spPr>
          <a:xfrm>
            <a:off x="25825" y="3656856"/>
            <a:ext cx="5481074" cy="307777"/>
          </a:xfrm>
          <a:prstGeom prst="rect">
            <a:avLst/>
          </a:prstGeom>
        </p:spPr>
        <p:txBody>
          <a:bodyPr wrap="square">
            <a:spAutoFit/>
          </a:bodyPr>
          <a:lstStyle/>
          <a:p>
            <a:r>
              <a:rPr lang="en-GB" sz="1400" dirty="0">
                <a:latin typeface="Comic Sans MS" panose="030F0702030302020204" pitchFamily="66" charset="0"/>
              </a:rPr>
              <a:t>Some other values in contemporary British society include:</a:t>
            </a:r>
          </a:p>
        </p:txBody>
      </p:sp>
      <p:graphicFrame>
        <p:nvGraphicFramePr>
          <p:cNvPr id="3" name="Table 2"/>
          <p:cNvGraphicFramePr>
            <a:graphicFrameLocks noGrp="1"/>
          </p:cNvGraphicFramePr>
          <p:nvPr>
            <p:extLst>
              <p:ext uri="{D42A27DB-BD31-4B8C-83A1-F6EECF244321}">
                <p14:modId xmlns:p14="http://schemas.microsoft.com/office/powerpoint/2010/main" val="2941233450"/>
              </p:ext>
            </p:extLst>
          </p:nvPr>
        </p:nvGraphicFramePr>
        <p:xfrm>
          <a:off x="145334" y="4102088"/>
          <a:ext cx="6604501" cy="2905344"/>
        </p:xfrm>
        <a:graphic>
          <a:graphicData uri="http://schemas.openxmlformats.org/drawingml/2006/table">
            <a:tbl>
              <a:tblPr firstRow="1" firstCol="1" bandRow="1">
                <a:tableStyleId>{5940675A-B579-460E-94D1-54222C63F5DA}</a:tableStyleId>
              </a:tblPr>
              <a:tblGrid>
                <a:gridCol w="5034435">
                  <a:extLst>
                    <a:ext uri="{9D8B030D-6E8A-4147-A177-3AD203B41FA5}">
                      <a16:colId xmlns:a16="http://schemas.microsoft.com/office/drawing/2014/main" val="3947820797"/>
                    </a:ext>
                  </a:extLst>
                </a:gridCol>
                <a:gridCol w="1570066">
                  <a:extLst>
                    <a:ext uri="{9D8B030D-6E8A-4147-A177-3AD203B41FA5}">
                      <a16:colId xmlns:a16="http://schemas.microsoft.com/office/drawing/2014/main" val="3014871479"/>
                    </a:ext>
                  </a:extLst>
                </a:gridCol>
              </a:tblGrid>
              <a:tr h="363168">
                <a:tc>
                  <a:txBody>
                    <a:bodyPr/>
                    <a:lstStyle/>
                    <a:p>
                      <a:pPr algn="ctr">
                        <a:lnSpc>
                          <a:spcPct val="115000"/>
                        </a:lnSpc>
                        <a:spcAft>
                          <a:spcPts val="0"/>
                        </a:spcAft>
                      </a:pPr>
                      <a:r>
                        <a:rPr lang="en-GB" sz="1400">
                          <a:effectLst/>
                          <a:latin typeface="Comic Sans MS" panose="030F0702030302020204" pitchFamily="66" charset="0"/>
                        </a:rPr>
                        <a:t>Value</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Rank</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5548118"/>
                  </a:ext>
                </a:extLst>
              </a:tr>
              <a:tr h="363168">
                <a:tc>
                  <a:txBody>
                    <a:bodyPr/>
                    <a:lstStyle/>
                    <a:p>
                      <a:pPr algn="ctr">
                        <a:lnSpc>
                          <a:spcPct val="115000"/>
                        </a:lnSpc>
                        <a:spcAft>
                          <a:spcPts val="1000"/>
                        </a:spcAft>
                      </a:pPr>
                      <a:r>
                        <a:rPr lang="en-GB" sz="1400">
                          <a:effectLst/>
                          <a:latin typeface="Comic Sans MS" panose="030F0702030302020204" pitchFamily="66" charset="0"/>
                        </a:rPr>
                        <a:t>Acquiring more and more consumer goods</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 </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775610"/>
                  </a:ext>
                </a:extLst>
              </a:tr>
              <a:tr h="363168">
                <a:tc>
                  <a:txBody>
                    <a:bodyPr/>
                    <a:lstStyle/>
                    <a:p>
                      <a:pPr algn="ctr">
                        <a:lnSpc>
                          <a:spcPct val="115000"/>
                        </a:lnSpc>
                        <a:spcAft>
                          <a:spcPts val="1000"/>
                        </a:spcAft>
                      </a:pPr>
                      <a:r>
                        <a:rPr lang="en-GB" sz="1400" dirty="0">
                          <a:effectLst/>
                          <a:latin typeface="Comic Sans MS" panose="030F0702030302020204" pitchFamily="66" charset="0"/>
                        </a:rPr>
                        <a:t>Honesty and truth</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 </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6291073"/>
                  </a:ext>
                </a:extLst>
              </a:tr>
              <a:tr h="363168">
                <a:tc>
                  <a:txBody>
                    <a:bodyPr/>
                    <a:lstStyle/>
                    <a:p>
                      <a:pPr algn="ctr">
                        <a:lnSpc>
                          <a:spcPct val="115000"/>
                        </a:lnSpc>
                        <a:spcAft>
                          <a:spcPts val="1000"/>
                        </a:spcAft>
                      </a:pPr>
                      <a:r>
                        <a:rPr lang="en-GB" sz="1400" dirty="0">
                          <a:effectLst/>
                          <a:latin typeface="Comic Sans MS" panose="030F0702030302020204" pitchFamily="66" charset="0"/>
                        </a:rPr>
                        <a:t>Respect for life</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 </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3000866"/>
                  </a:ext>
                </a:extLst>
              </a:tr>
              <a:tr h="363168">
                <a:tc>
                  <a:txBody>
                    <a:bodyPr/>
                    <a:lstStyle/>
                    <a:p>
                      <a:pPr algn="ctr">
                        <a:lnSpc>
                          <a:spcPct val="115000"/>
                        </a:lnSpc>
                        <a:spcAft>
                          <a:spcPts val="1000"/>
                        </a:spcAft>
                      </a:pPr>
                      <a:r>
                        <a:rPr lang="en-GB" sz="1400">
                          <a:effectLst/>
                          <a:latin typeface="Comic Sans MS" panose="030F0702030302020204" pitchFamily="66" charset="0"/>
                        </a:rPr>
                        <a:t>Respect for elders</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 </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979488"/>
                  </a:ext>
                </a:extLst>
              </a:tr>
              <a:tr h="363168">
                <a:tc>
                  <a:txBody>
                    <a:bodyPr/>
                    <a:lstStyle/>
                    <a:p>
                      <a:pPr algn="ctr">
                        <a:lnSpc>
                          <a:spcPct val="115000"/>
                        </a:lnSpc>
                        <a:spcAft>
                          <a:spcPts val="1000"/>
                        </a:spcAft>
                      </a:pPr>
                      <a:r>
                        <a:rPr lang="en-GB" sz="1400">
                          <a:effectLst/>
                          <a:latin typeface="Comic Sans MS" panose="030F0702030302020204" pitchFamily="66" charset="0"/>
                        </a:rPr>
                        <a:t>Privacy</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Comic Sans MS" panose="030F0702030302020204" pitchFamily="66" charset="0"/>
                        </a:rPr>
                        <a:t> </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204644"/>
                  </a:ext>
                </a:extLst>
              </a:tr>
              <a:tr h="346128">
                <a:tc>
                  <a:txBody>
                    <a:bodyPr/>
                    <a:lstStyle/>
                    <a:p>
                      <a:pPr algn="ctr">
                        <a:lnSpc>
                          <a:spcPct val="115000"/>
                        </a:lnSpc>
                        <a:spcAft>
                          <a:spcPts val="1000"/>
                        </a:spcAft>
                      </a:pPr>
                      <a:r>
                        <a:rPr lang="en-GB" sz="1400">
                          <a:effectLst/>
                          <a:latin typeface="Comic Sans MS" panose="030F0702030302020204" pitchFamily="66" charset="0"/>
                        </a:rPr>
                        <a:t>Educational success</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Comic Sans MS" panose="030F0702030302020204" pitchFamily="66" charset="0"/>
                        </a:rPr>
                        <a:t> </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072922"/>
                  </a:ext>
                </a:extLst>
              </a:tr>
              <a:tr h="380208">
                <a:tc>
                  <a:txBody>
                    <a:bodyPr/>
                    <a:lstStyle/>
                    <a:p>
                      <a:pPr algn="ctr">
                        <a:lnSpc>
                          <a:spcPct val="115000"/>
                        </a:lnSpc>
                        <a:spcAft>
                          <a:spcPts val="1000"/>
                        </a:spcAft>
                      </a:pPr>
                      <a:r>
                        <a:rPr lang="en-GB" sz="1400">
                          <a:effectLst/>
                          <a:latin typeface="Comic Sans MS" panose="030F0702030302020204" pitchFamily="66" charset="0"/>
                        </a:rPr>
                        <a:t>Achieving what you want no matter what the price</a:t>
                      </a:r>
                      <a:endParaRPr lang="en-GB" sz="12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Comic Sans MS" panose="030F0702030302020204" pitchFamily="66" charset="0"/>
                        </a:rPr>
                        <a:t> </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904999"/>
                  </a:ext>
                </a:extLst>
              </a:tr>
            </a:tbl>
          </a:graphicData>
        </a:graphic>
      </p:graphicFrame>
      <p:sp>
        <p:nvSpPr>
          <p:cNvPr id="12" name="Title 1"/>
          <p:cNvSpPr txBox="1">
            <a:spLocks/>
          </p:cNvSpPr>
          <p:nvPr/>
        </p:nvSpPr>
        <p:spPr>
          <a:xfrm>
            <a:off x="126284" y="7116892"/>
            <a:ext cx="6604501" cy="2671782"/>
          </a:xfrm>
          <a:prstGeom prst="rect">
            <a:avLst/>
          </a:prstGeom>
          <a:solidFill>
            <a:schemeClr val="bg1"/>
          </a:solidFill>
          <a:ln w="38100">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Reason for highest value (Ranked 1) 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Reason for lowest value (Ranked 7) ____________________________________________________________________________________________________________________________________________________________________________________________________________________________________</a:t>
            </a:r>
          </a:p>
        </p:txBody>
      </p:sp>
      <p:pic>
        <p:nvPicPr>
          <p:cNvPr id="7" name="Picture 6"/>
          <p:cNvPicPr>
            <a:picLocks noChangeAspect="1"/>
          </p:cNvPicPr>
          <p:nvPr/>
        </p:nvPicPr>
        <p:blipFill>
          <a:blip r:embed="rId2"/>
          <a:stretch>
            <a:fillRect/>
          </a:stretch>
        </p:blipFill>
        <p:spPr>
          <a:xfrm>
            <a:off x="5715000" y="3427695"/>
            <a:ext cx="594517" cy="594517"/>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029755" y="137746"/>
            <a:ext cx="720080" cy="939714"/>
          </a:xfrm>
          <a:prstGeom prst="rect">
            <a:avLst/>
          </a:prstGeom>
        </p:spPr>
      </p:pic>
    </p:spTree>
    <p:extLst>
      <p:ext uri="{BB962C8B-B14F-4D97-AF65-F5344CB8AC3E}">
        <p14:creationId xmlns:p14="http://schemas.microsoft.com/office/powerpoint/2010/main" val="389519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11</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Norms, values and culture</a:t>
            </a:r>
          </a:p>
        </p:txBody>
      </p:sp>
      <p:sp>
        <p:nvSpPr>
          <p:cNvPr id="6" name="Title 1"/>
          <p:cNvSpPr txBox="1">
            <a:spLocks/>
          </p:cNvSpPr>
          <p:nvPr/>
        </p:nvSpPr>
        <p:spPr>
          <a:xfrm>
            <a:off x="145334" y="697042"/>
            <a:ext cx="6604501" cy="195170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Quick recap…</a:t>
            </a:r>
          </a:p>
          <a:p>
            <a:endParaRPr lang="en-GB" sz="1400" dirty="0">
              <a:latin typeface="Comic Sans MS" pitchFamily="66" charset="0"/>
            </a:endParaRPr>
          </a:p>
          <a:p>
            <a:r>
              <a:rPr lang="en-GB" sz="1400" dirty="0">
                <a:latin typeface="Comic Sans MS" pitchFamily="66" charset="0"/>
              </a:rPr>
              <a:t>Values provide us with general guidelines for conduct but norms are specific to social situations.</a:t>
            </a:r>
          </a:p>
          <a:p>
            <a:endParaRPr lang="en-GB" sz="1400" dirty="0">
              <a:latin typeface="Comic Sans MS" pitchFamily="66" charset="0"/>
            </a:endParaRPr>
          </a:p>
          <a:p>
            <a:r>
              <a:rPr lang="en-GB" sz="1400" dirty="0">
                <a:latin typeface="Comic Sans MS" pitchFamily="66" charset="0"/>
              </a:rPr>
              <a:t>So… In the UK we value our privacy and believe that your personal information should be confidential so it is a norm not to read other people’s emails/texts without permission.</a:t>
            </a:r>
          </a:p>
        </p:txBody>
      </p:sp>
      <p:sp>
        <p:nvSpPr>
          <p:cNvPr id="12" name="Title 1"/>
          <p:cNvSpPr txBox="1">
            <a:spLocks/>
          </p:cNvSpPr>
          <p:nvPr/>
        </p:nvSpPr>
        <p:spPr>
          <a:xfrm>
            <a:off x="145334" y="3429129"/>
            <a:ext cx="6604501" cy="499578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Define CULTURE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endParaRPr lang="en-GB" sz="1400" dirty="0">
              <a:latin typeface="Comic Sans MS" pitchFamily="66" charset="0"/>
            </a:endParaRPr>
          </a:p>
          <a:p>
            <a:r>
              <a:rPr lang="en-GB" sz="1400" dirty="0">
                <a:latin typeface="Comic Sans MS" pitchFamily="66" charset="0"/>
              </a:rPr>
              <a:t>How is British culture different to another world culture? </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Can you think of any ways that British culture has changed in the last 50 years?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45334" y="8528732"/>
            <a:ext cx="720080" cy="939714"/>
          </a:xfrm>
          <a:prstGeom prst="rect">
            <a:avLst/>
          </a:prstGeom>
        </p:spPr>
      </p:pic>
    </p:spTree>
    <p:extLst>
      <p:ext uri="{BB962C8B-B14F-4D97-AF65-F5344CB8AC3E}">
        <p14:creationId xmlns:p14="http://schemas.microsoft.com/office/powerpoint/2010/main" val="355819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12</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Norms, values and culture</a:t>
            </a:r>
          </a:p>
        </p:txBody>
      </p:sp>
      <p:sp>
        <p:nvSpPr>
          <p:cNvPr id="6" name="Title 1"/>
          <p:cNvSpPr txBox="1">
            <a:spLocks/>
          </p:cNvSpPr>
          <p:nvPr/>
        </p:nvSpPr>
        <p:spPr>
          <a:xfrm>
            <a:off x="145334" y="697042"/>
            <a:ext cx="6604501" cy="1087606"/>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But how do we learn these norms and values within our culture.</a:t>
            </a:r>
          </a:p>
          <a:p>
            <a:endParaRPr lang="en-GB" sz="1400" dirty="0">
              <a:latin typeface="Comic Sans MS" pitchFamily="66" charset="0"/>
            </a:endParaRPr>
          </a:p>
          <a:p>
            <a:r>
              <a:rPr lang="en-GB" sz="1400" dirty="0">
                <a:latin typeface="Comic Sans MS" pitchFamily="66" charset="0"/>
              </a:rPr>
              <a:t>Around the image below, write down all the ways we might be learning about the norms and values of society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912" y="3080792"/>
            <a:ext cx="1590795" cy="1693020"/>
          </a:xfrm>
          <a:prstGeom prst="rect">
            <a:avLst/>
          </a:prstGeom>
          <a:noFill/>
          <a:ln>
            <a:noFill/>
          </a:ln>
        </p:spPr>
      </p:pic>
      <p:sp>
        <p:nvSpPr>
          <p:cNvPr id="8" name="Title 1"/>
          <p:cNvSpPr txBox="1">
            <a:spLocks/>
          </p:cNvSpPr>
          <p:nvPr/>
        </p:nvSpPr>
        <p:spPr>
          <a:xfrm>
            <a:off x="145334" y="6458938"/>
            <a:ext cx="6604501" cy="325998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So how do you think are the agents of social control within society (institutions that influence/control our behaviour)? </a:t>
            </a:r>
          </a:p>
          <a:p>
            <a:endParaRPr lang="en-GB" sz="1400" dirty="0">
              <a:latin typeface="Comic Sans MS" pitchFamily="66" charset="0"/>
            </a:endParaRPr>
          </a:p>
          <a:p>
            <a:r>
              <a:rPr lang="en-GB" sz="1400" dirty="0">
                <a:latin typeface="Comic Sans MS" pitchFamily="66" charset="0"/>
              </a:rPr>
              <a:t>Challenge: Which are formal (where our behaviour is controlled through organisations in society) and which are informal (the way we are controlled through those that socialise us)  </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9" name="Picture 8"/>
          <p:cNvPicPr>
            <a:picLocks noChangeAspect="1"/>
          </p:cNvPicPr>
          <p:nvPr/>
        </p:nvPicPr>
        <p:blipFill>
          <a:blip r:embed="rId3"/>
          <a:stretch>
            <a:fillRect/>
          </a:stretch>
        </p:blipFill>
        <p:spPr>
          <a:xfrm>
            <a:off x="5968478" y="8913439"/>
            <a:ext cx="663990" cy="768831"/>
          </a:xfrm>
          <a:prstGeom prst="rect">
            <a:avLst/>
          </a:prstGeom>
        </p:spPr>
      </p:pic>
    </p:spTree>
    <p:extLst>
      <p:ext uri="{BB962C8B-B14F-4D97-AF65-F5344CB8AC3E}">
        <p14:creationId xmlns:p14="http://schemas.microsoft.com/office/powerpoint/2010/main" val="354484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13</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Norms, values and culture</a:t>
            </a:r>
          </a:p>
        </p:txBody>
      </p:sp>
      <p:sp>
        <p:nvSpPr>
          <p:cNvPr id="6" name="Title 1"/>
          <p:cNvSpPr txBox="1">
            <a:spLocks/>
          </p:cNvSpPr>
          <p:nvPr/>
        </p:nvSpPr>
        <p:spPr>
          <a:xfrm>
            <a:off x="145334" y="697042"/>
            <a:ext cx="6604501" cy="195170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Summary in action</a:t>
            </a:r>
          </a:p>
          <a:p>
            <a:endParaRPr lang="en-GB" sz="1400" dirty="0">
              <a:latin typeface="Comic Sans MS" pitchFamily="66" charset="0"/>
            </a:endParaRPr>
          </a:p>
          <a:p>
            <a:r>
              <a:rPr lang="en-GB" sz="1400" dirty="0">
                <a:latin typeface="Comic Sans MS" pitchFamily="66" charset="0"/>
              </a:rPr>
              <a:t>A new international student is going to join Year 10 at our school. </a:t>
            </a:r>
          </a:p>
          <a:p>
            <a:r>
              <a:rPr lang="en-GB" sz="1400" dirty="0">
                <a:latin typeface="Comic Sans MS" pitchFamily="66" charset="0"/>
              </a:rPr>
              <a:t>Create a list of top tips to help them fit in.</a:t>
            </a:r>
          </a:p>
          <a:p>
            <a:endParaRPr lang="en-GB" sz="1400" dirty="0">
              <a:latin typeface="Comic Sans MS" pitchFamily="66" charset="0"/>
            </a:endParaRPr>
          </a:p>
          <a:p>
            <a:r>
              <a:rPr lang="en-GB" sz="1400" dirty="0">
                <a:latin typeface="Comic Sans MS" pitchFamily="66" charset="0"/>
              </a:rPr>
              <a:t>Include some norms and values that they’ll need to know in order to fit into our culture.</a:t>
            </a:r>
          </a:p>
        </p:txBody>
      </p:sp>
      <p:graphicFrame>
        <p:nvGraphicFramePr>
          <p:cNvPr id="2" name="Table 1"/>
          <p:cNvGraphicFramePr>
            <a:graphicFrameLocks noGrp="1"/>
          </p:cNvGraphicFramePr>
          <p:nvPr>
            <p:extLst>
              <p:ext uri="{D42A27DB-BD31-4B8C-83A1-F6EECF244321}">
                <p14:modId xmlns:p14="http://schemas.microsoft.com/office/powerpoint/2010/main" val="1581426819"/>
              </p:ext>
            </p:extLst>
          </p:nvPr>
        </p:nvGraphicFramePr>
        <p:xfrm>
          <a:off x="145333" y="2773053"/>
          <a:ext cx="6604501" cy="6675120"/>
        </p:xfrm>
        <a:graphic>
          <a:graphicData uri="http://schemas.openxmlformats.org/drawingml/2006/table">
            <a:tbl>
              <a:tblPr firstRow="1" bandRow="1">
                <a:tableStyleId>{5940675A-B579-460E-94D1-54222C63F5DA}</a:tableStyleId>
              </a:tblPr>
              <a:tblGrid>
                <a:gridCol w="6604501">
                  <a:extLst>
                    <a:ext uri="{9D8B030D-6E8A-4147-A177-3AD203B41FA5}">
                      <a16:colId xmlns:a16="http://schemas.microsoft.com/office/drawing/2014/main" val="813583324"/>
                    </a:ext>
                  </a:extLst>
                </a:gridCol>
              </a:tblGrid>
              <a:tr h="370840">
                <a:tc>
                  <a:txBody>
                    <a:bodyPr/>
                    <a:lstStyle/>
                    <a:p>
                      <a:endParaRPr lang="en-GB" dirty="0"/>
                    </a:p>
                  </a:txBody>
                  <a:tcPr/>
                </a:tc>
                <a:extLst>
                  <a:ext uri="{0D108BD9-81ED-4DB2-BD59-A6C34878D82A}">
                    <a16:rowId xmlns:a16="http://schemas.microsoft.com/office/drawing/2014/main" val="2186736687"/>
                  </a:ext>
                </a:extLst>
              </a:tr>
              <a:tr h="370840">
                <a:tc>
                  <a:txBody>
                    <a:bodyPr/>
                    <a:lstStyle/>
                    <a:p>
                      <a:endParaRPr lang="en-GB"/>
                    </a:p>
                  </a:txBody>
                  <a:tcPr/>
                </a:tc>
                <a:extLst>
                  <a:ext uri="{0D108BD9-81ED-4DB2-BD59-A6C34878D82A}">
                    <a16:rowId xmlns:a16="http://schemas.microsoft.com/office/drawing/2014/main" val="1321337978"/>
                  </a:ext>
                </a:extLst>
              </a:tr>
              <a:tr h="370840">
                <a:tc>
                  <a:txBody>
                    <a:bodyPr/>
                    <a:lstStyle/>
                    <a:p>
                      <a:endParaRPr lang="en-GB"/>
                    </a:p>
                  </a:txBody>
                  <a:tcPr/>
                </a:tc>
                <a:extLst>
                  <a:ext uri="{0D108BD9-81ED-4DB2-BD59-A6C34878D82A}">
                    <a16:rowId xmlns:a16="http://schemas.microsoft.com/office/drawing/2014/main" val="2138204808"/>
                  </a:ext>
                </a:extLst>
              </a:tr>
              <a:tr h="370840">
                <a:tc>
                  <a:txBody>
                    <a:bodyPr/>
                    <a:lstStyle/>
                    <a:p>
                      <a:endParaRPr lang="en-GB"/>
                    </a:p>
                  </a:txBody>
                  <a:tcPr/>
                </a:tc>
                <a:extLst>
                  <a:ext uri="{0D108BD9-81ED-4DB2-BD59-A6C34878D82A}">
                    <a16:rowId xmlns:a16="http://schemas.microsoft.com/office/drawing/2014/main" val="931422899"/>
                  </a:ext>
                </a:extLst>
              </a:tr>
              <a:tr h="370840">
                <a:tc>
                  <a:txBody>
                    <a:bodyPr/>
                    <a:lstStyle/>
                    <a:p>
                      <a:endParaRPr lang="en-GB"/>
                    </a:p>
                  </a:txBody>
                  <a:tcPr/>
                </a:tc>
                <a:extLst>
                  <a:ext uri="{0D108BD9-81ED-4DB2-BD59-A6C34878D82A}">
                    <a16:rowId xmlns:a16="http://schemas.microsoft.com/office/drawing/2014/main" val="1080194941"/>
                  </a:ext>
                </a:extLst>
              </a:tr>
              <a:tr h="370840">
                <a:tc>
                  <a:txBody>
                    <a:bodyPr/>
                    <a:lstStyle/>
                    <a:p>
                      <a:endParaRPr lang="en-GB"/>
                    </a:p>
                  </a:txBody>
                  <a:tcPr/>
                </a:tc>
                <a:extLst>
                  <a:ext uri="{0D108BD9-81ED-4DB2-BD59-A6C34878D82A}">
                    <a16:rowId xmlns:a16="http://schemas.microsoft.com/office/drawing/2014/main" val="225812648"/>
                  </a:ext>
                </a:extLst>
              </a:tr>
              <a:tr h="370840">
                <a:tc>
                  <a:txBody>
                    <a:bodyPr/>
                    <a:lstStyle/>
                    <a:p>
                      <a:endParaRPr lang="en-GB"/>
                    </a:p>
                  </a:txBody>
                  <a:tcPr/>
                </a:tc>
                <a:extLst>
                  <a:ext uri="{0D108BD9-81ED-4DB2-BD59-A6C34878D82A}">
                    <a16:rowId xmlns:a16="http://schemas.microsoft.com/office/drawing/2014/main" val="4180181728"/>
                  </a:ext>
                </a:extLst>
              </a:tr>
              <a:tr h="370840">
                <a:tc>
                  <a:txBody>
                    <a:bodyPr/>
                    <a:lstStyle/>
                    <a:p>
                      <a:endParaRPr lang="en-GB" dirty="0"/>
                    </a:p>
                  </a:txBody>
                  <a:tcPr/>
                </a:tc>
                <a:extLst>
                  <a:ext uri="{0D108BD9-81ED-4DB2-BD59-A6C34878D82A}">
                    <a16:rowId xmlns:a16="http://schemas.microsoft.com/office/drawing/2014/main" val="728317073"/>
                  </a:ext>
                </a:extLst>
              </a:tr>
              <a:tr h="370840">
                <a:tc>
                  <a:txBody>
                    <a:bodyPr/>
                    <a:lstStyle/>
                    <a:p>
                      <a:endParaRPr lang="en-GB" dirty="0"/>
                    </a:p>
                  </a:txBody>
                  <a:tcPr/>
                </a:tc>
                <a:extLst>
                  <a:ext uri="{0D108BD9-81ED-4DB2-BD59-A6C34878D82A}">
                    <a16:rowId xmlns:a16="http://schemas.microsoft.com/office/drawing/2014/main" val="2094229163"/>
                  </a:ext>
                </a:extLst>
              </a:tr>
              <a:tr h="370840">
                <a:tc>
                  <a:txBody>
                    <a:bodyPr/>
                    <a:lstStyle/>
                    <a:p>
                      <a:endParaRPr lang="en-GB" dirty="0"/>
                    </a:p>
                  </a:txBody>
                  <a:tcPr/>
                </a:tc>
                <a:extLst>
                  <a:ext uri="{0D108BD9-81ED-4DB2-BD59-A6C34878D82A}">
                    <a16:rowId xmlns:a16="http://schemas.microsoft.com/office/drawing/2014/main" val="4200549830"/>
                  </a:ext>
                </a:extLst>
              </a:tr>
              <a:tr h="370840">
                <a:tc>
                  <a:txBody>
                    <a:bodyPr/>
                    <a:lstStyle/>
                    <a:p>
                      <a:endParaRPr lang="en-GB" dirty="0"/>
                    </a:p>
                  </a:txBody>
                  <a:tcPr/>
                </a:tc>
                <a:extLst>
                  <a:ext uri="{0D108BD9-81ED-4DB2-BD59-A6C34878D82A}">
                    <a16:rowId xmlns:a16="http://schemas.microsoft.com/office/drawing/2014/main" val="1251125660"/>
                  </a:ext>
                </a:extLst>
              </a:tr>
              <a:tr h="370840">
                <a:tc>
                  <a:txBody>
                    <a:bodyPr/>
                    <a:lstStyle/>
                    <a:p>
                      <a:endParaRPr lang="en-GB" dirty="0"/>
                    </a:p>
                  </a:txBody>
                  <a:tcPr/>
                </a:tc>
                <a:extLst>
                  <a:ext uri="{0D108BD9-81ED-4DB2-BD59-A6C34878D82A}">
                    <a16:rowId xmlns:a16="http://schemas.microsoft.com/office/drawing/2014/main" val="152423325"/>
                  </a:ext>
                </a:extLst>
              </a:tr>
              <a:tr h="370840">
                <a:tc>
                  <a:txBody>
                    <a:bodyPr/>
                    <a:lstStyle/>
                    <a:p>
                      <a:endParaRPr lang="en-GB" dirty="0"/>
                    </a:p>
                  </a:txBody>
                  <a:tcPr/>
                </a:tc>
                <a:extLst>
                  <a:ext uri="{0D108BD9-81ED-4DB2-BD59-A6C34878D82A}">
                    <a16:rowId xmlns:a16="http://schemas.microsoft.com/office/drawing/2014/main" val="3173609039"/>
                  </a:ext>
                </a:extLst>
              </a:tr>
              <a:tr h="370840">
                <a:tc>
                  <a:txBody>
                    <a:bodyPr/>
                    <a:lstStyle/>
                    <a:p>
                      <a:endParaRPr lang="en-GB" dirty="0"/>
                    </a:p>
                  </a:txBody>
                  <a:tcPr/>
                </a:tc>
                <a:extLst>
                  <a:ext uri="{0D108BD9-81ED-4DB2-BD59-A6C34878D82A}">
                    <a16:rowId xmlns:a16="http://schemas.microsoft.com/office/drawing/2014/main" val="3567811695"/>
                  </a:ext>
                </a:extLst>
              </a:tr>
              <a:tr h="370840">
                <a:tc>
                  <a:txBody>
                    <a:bodyPr/>
                    <a:lstStyle/>
                    <a:p>
                      <a:endParaRPr lang="en-GB" dirty="0"/>
                    </a:p>
                  </a:txBody>
                  <a:tcPr/>
                </a:tc>
                <a:extLst>
                  <a:ext uri="{0D108BD9-81ED-4DB2-BD59-A6C34878D82A}">
                    <a16:rowId xmlns:a16="http://schemas.microsoft.com/office/drawing/2014/main" val="4007369083"/>
                  </a:ext>
                </a:extLst>
              </a:tr>
              <a:tr h="370840">
                <a:tc>
                  <a:txBody>
                    <a:bodyPr/>
                    <a:lstStyle/>
                    <a:p>
                      <a:endParaRPr lang="en-GB" dirty="0"/>
                    </a:p>
                  </a:txBody>
                  <a:tcPr/>
                </a:tc>
                <a:extLst>
                  <a:ext uri="{0D108BD9-81ED-4DB2-BD59-A6C34878D82A}">
                    <a16:rowId xmlns:a16="http://schemas.microsoft.com/office/drawing/2014/main" val="3653107919"/>
                  </a:ext>
                </a:extLst>
              </a:tr>
              <a:tr h="370840">
                <a:tc>
                  <a:txBody>
                    <a:bodyPr/>
                    <a:lstStyle/>
                    <a:p>
                      <a:endParaRPr lang="en-GB" dirty="0"/>
                    </a:p>
                  </a:txBody>
                  <a:tcPr/>
                </a:tc>
                <a:extLst>
                  <a:ext uri="{0D108BD9-81ED-4DB2-BD59-A6C34878D82A}">
                    <a16:rowId xmlns:a16="http://schemas.microsoft.com/office/drawing/2014/main" val="2135006166"/>
                  </a:ext>
                </a:extLst>
              </a:tr>
              <a:tr h="370840">
                <a:tc>
                  <a:txBody>
                    <a:bodyPr/>
                    <a:lstStyle/>
                    <a:p>
                      <a:endParaRPr lang="en-GB" dirty="0"/>
                    </a:p>
                  </a:txBody>
                  <a:tcPr/>
                </a:tc>
                <a:extLst>
                  <a:ext uri="{0D108BD9-81ED-4DB2-BD59-A6C34878D82A}">
                    <a16:rowId xmlns:a16="http://schemas.microsoft.com/office/drawing/2014/main" val="3774732069"/>
                  </a:ext>
                </a:extLst>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45334" y="8505383"/>
            <a:ext cx="811810" cy="939714"/>
          </a:xfrm>
          <a:prstGeom prst="rect">
            <a:avLst/>
          </a:prstGeom>
        </p:spPr>
      </p:pic>
    </p:spTree>
    <p:extLst>
      <p:ext uri="{BB962C8B-B14F-4D97-AF65-F5344CB8AC3E}">
        <p14:creationId xmlns:p14="http://schemas.microsoft.com/office/powerpoint/2010/main" val="80101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14</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Socialisation </a:t>
            </a:r>
          </a:p>
        </p:txBody>
      </p:sp>
      <p:sp>
        <p:nvSpPr>
          <p:cNvPr id="6" name="Title 1"/>
          <p:cNvSpPr txBox="1">
            <a:spLocks/>
          </p:cNvSpPr>
          <p:nvPr/>
        </p:nvSpPr>
        <p:spPr>
          <a:xfrm>
            <a:off x="1719395" y="4304928"/>
            <a:ext cx="3456384" cy="936104"/>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Stick your socialisation homework here</a:t>
            </a:r>
            <a:endParaRPr lang="en-GB" sz="1400" b="1" dirty="0">
              <a:latin typeface="Comic Sans MS" panose="030F0702030302020204" pitchFamily="66" charset="0"/>
            </a:endParaRPr>
          </a:p>
        </p:txBody>
      </p:sp>
    </p:spTree>
    <p:extLst>
      <p:ext uri="{BB962C8B-B14F-4D97-AF65-F5344CB8AC3E}">
        <p14:creationId xmlns:p14="http://schemas.microsoft.com/office/powerpoint/2010/main" val="248615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15</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Founding fathers of Sociology </a:t>
            </a:r>
          </a:p>
        </p:txBody>
      </p:sp>
      <p:sp>
        <p:nvSpPr>
          <p:cNvPr id="6" name="Title 1"/>
          <p:cNvSpPr txBox="1">
            <a:spLocks/>
          </p:cNvSpPr>
          <p:nvPr/>
        </p:nvSpPr>
        <p:spPr>
          <a:xfrm>
            <a:off x="145334" y="697041"/>
            <a:ext cx="6604501" cy="360788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Do now- Recap</a:t>
            </a:r>
          </a:p>
          <a:p>
            <a:endParaRPr lang="en-GB" sz="1400" dirty="0">
              <a:latin typeface="Comic Sans MS" pitchFamily="66" charset="0"/>
            </a:endParaRPr>
          </a:p>
          <a:p>
            <a:pPr algn="l"/>
            <a:r>
              <a:rPr lang="en-GB" sz="1400" dirty="0">
                <a:latin typeface="Comic Sans MS" pitchFamily="66" charset="0"/>
              </a:rPr>
              <a:t>What is meant by the following…</a:t>
            </a:r>
          </a:p>
          <a:p>
            <a:pPr algn="l"/>
            <a:endParaRPr lang="en-GB" sz="1400" dirty="0">
              <a:latin typeface="Comic Sans MS" pitchFamily="66" charset="0"/>
            </a:endParaRPr>
          </a:p>
          <a:p>
            <a:pPr algn="l"/>
            <a:r>
              <a:rPr lang="en-GB" sz="1400" dirty="0">
                <a:latin typeface="Comic Sans MS" pitchFamily="66" charset="0"/>
              </a:rPr>
              <a:t>Norm:</a:t>
            </a:r>
          </a:p>
          <a:p>
            <a:pPr algn="l"/>
            <a:endParaRPr lang="en-GB" sz="1400" dirty="0">
              <a:latin typeface="Comic Sans MS" pitchFamily="66" charset="0"/>
            </a:endParaRPr>
          </a:p>
          <a:p>
            <a:pPr algn="l"/>
            <a:endParaRPr lang="en-GB" sz="1400" dirty="0">
              <a:latin typeface="Comic Sans MS" pitchFamily="66" charset="0"/>
            </a:endParaRPr>
          </a:p>
          <a:p>
            <a:pPr algn="l"/>
            <a:endParaRPr lang="en-GB" sz="1400" dirty="0">
              <a:latin typeface="Comic Sans MS" pitchFamily="66" charset="0"/>
            </a:endParaRPr>
          </a:p>
          <a:p>
            <a:pPr algn="l"/>
            <a:r>
              <a:rPr lang="en-GB" sz="1400" dirty="0">
                <a:latin typeface="Comic Sans MS" pitchFamily="66" charset="0"/>
              </a:rPr>
              <a:t>Value:</a:t>
            </a:r>
          </a:p>
          <a:p>
            <a:pPr algn="l"/>
            <a:endParaRPr lang="en-GB" sz="1400" dirty="0">
              <a:latin typeface="Comic Sans MS" pitchFamily="66" charset="0"/>
            </a:endParaRPr>
          </a:p>
          <a:p>
            <a:pPr algn="l"/>
            <a:endParaRPr lang="en-GB" sz="1400" dirty="0">
              <a:latin typeface="Comic Sans MS" pitchFamily="66" charset="0"/>
            </a:endParaRPr>
          </a:p>
          <a:p>
            <a:pPr algn="l"/>
            <a:endParaRPr lang="en-GB" sz="1400" dirty="0">
              <a:latin typeface="Comic Sans MS" pitchFamily="66" charset="0"/>
            </a:endParaRPr>
          </a:p>
          <a:p>
            <a:pPr algn="l"/>
            <a:r>
              <a:rPr lang="en-GB" sz="1400" dirty="0">
                <a:latin typeface="Comic Sans MS" pitchFamily="66" charset="0"/>
              </a:rPr>
              <a:t>Culture:  </a:t>
            </a:r>
          </a:p>
          <a:p>
            <a:pPr algn="l"/>
            <a:endParaRPr lang="en-GB" sz="1400" dirty="0">
              <a:latin typeface="Comic Sans MS" pitchFamily="66" charset="0"/>
            </a:endParaRPr>
          </a:p>
          <a:p>
            <a:pPr algn="l"/>
            <a:endParaRPr lang="en-GB" sz="1400" dirty="0">
              <a:latin typeface="Comic Sans MS" pitchFamily="66" charset="0"/>
            </a:endParaRPr>
          </a:p>
          <a:p>
            <a:pPr algn="l"/>
            <a:endParaRPr lang="en-GB" sz="1400" dirty="0">
              <a:latin typeface="Comic Sans MS" pitchFamily="66"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24" y="4953000"/>
            <a:ext cx="1365330" cy="1292378"/>
          </a:xfrm>
          <a:prstGeom prst="rect">
            <a:avLst/>
          </a:prstGeom>
          <a:noFill/>
          <a:ln>
            <a:noFill/>
          </a:ln>
          <a:effec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9005" r="10900"/>
          <a:stretch/>
        </p:blipFill>
        <p:spPr bwMode="auto">
          <a:xfrm>
            <a:off x="5127848" y="6625826"/>
            <a:ext cx="1357908" cy="1520224"/>
          </a:xfrm>
          <a:prstGeom prst="rect">
            <a:avLst/>
          </a:prstGeom>
          <a:noFill/>
          <a:ln>
            <a:noFill/>
          </a:ln>
          <a:effectLst/>
          <a:extLst>
            <a:ext uri="{53640926-AAD7-44D8-BBD7-CCE9431645EC}">
              <a14:shadowObscured xmlns:a14="http://schemas.microsoft.com/office/drawing/2010/main"/>
            </a:ext>
          </a:extLst>
        </p:spPr>
      </p:pic>
      <p:sp>
        <p:nvSpPr>
          <p:cNvPr id="9" name="Oval Callout 8"/>
          <p:cNvSpPr>
            <a:spLocks/>
          </p:cNvSpPr>
          <p:nvPr/>
        </p:nvSpPr>
        <p:spPr>
          <a:xfrm>
            <a:off x="2805850" y="5129475"/>
            <a:ext cx="3943985" cy="1432560"/>
          </a:xfrm>
          <a:prstGeom prst="wedgeEllipseCallout">
            <a:avLst>
              <a:gd name="adj1" fmla="val -89628"/>
              <a:gd name="adj2" fmla="val -29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8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Bonjour, je m’appelle Emile Durkheim</a:t>
            </a:r>
            <a:endParaRPr lang="en-GB" sz="1100">
              <a:effectLst/>
              <a:ea typeface="Calibri" panose="020F0502020204030204" pitchFamily="34" charset="0"/>
              <a:cs typeface="Times New Roman" panose="02020603050405020304" pitchFamily="18" charset="0"/>
            </a:endParaRPr>
          </a:p>
        </p:txBody>
      </p:sp>
      <p:sp>
        <p:nvSpPr>
          <p:cNvPr id="10" name="Oval Callout 9"/>
          <p:cNvSpPr>
            <a:spLocks/>
          </p:cNvSpPr>
          <p:nvPr/>
        </p:nvSpPr>
        <p:spPr>
          <a:xfrm>
            <a:off x="367124" y="6454243"/>
            <a:ext cx="3261360" cy="1310005"/>
          </a:xfrm>
          <a:prstGeom prst="wedgeEllipseCallout">
            <a:avLst>
              <a:gd name="adj1" fmla="val 97230"/>
              <a:gd name="adj2" fmla="val 174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Guten</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Tag, </a:t>
            </a: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Ich</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heiBe</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Karl Marx</a:t>
            </a:r>
            <a:endParaRPr lang="en-GB"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GB" sz="12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1" y="8337376"/>
            <a:ext cx="1521133" cy="1371422"/>
          </a:xfrm>
          <a:prstGeom prst="rect">
            <a:avLst/>
          </a:prstGeom>
          <a:noFill/>
          <a:ln>
            <a:noFill/>
          </a:ln>
          <a:effectLst/>
        </p:spPr>
      </p:pic>
      <p:sp>
        <p:nvSpPr>
          <p:cNvPr id="12" name="Oval Callout 11"/>
          <p:cNvSpPr>
            <a:spLocks/>
          </p:cNvSpPr>
          <p:nvPr/>
        </p:nvSpPr>
        <p:spPr>
          <a:xfrm>
            <a:off x="3101206" y="8240201"/>
            <a:ext cx="3384550" cy="1391920"/>
          </a:xfrm>
          <a:prstGeom prst="wedgeEllipseCallout">
            <a:avLst>
              <a:gd name="adj1" fmla="val -93942"/>
              <a:gd name="adj2" fmla="val 274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Guten</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Tag, </a:t>
            </a: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Ich</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800" dirty="0" err="1">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heiBe</a:t>
            </a: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Max Weber</a:t>
            </a:r>
            <a:endParaRPr lang="en-GB" sz="1100" dirty="0">
              <a:effectLst/>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5922973" y="3927262"/>
            <a:ext cx="886619" cy="1026612"/>
          </a:xfrm>
          <a:prstGeom prst="rect">
            <a:avLst/>
          </a:prstGeom>
        </p:spPr>
      </p:pic>
    </p:spTree>
    <p:extLst>
      <p:ext uri="{BB962C8B-B14F-4D97-AF65-F5344CB8AC3E}">
        <p14:creationId xmlns:p14="http://schemas.microsoft.com/office/powerpoint/2010/main" val="359860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16</a:t>
            </a:fld>
            <a:endParaRPr lang="en-GB">
              <a:solidFill>
                <a:prstClr val="black">
                  <a:tint val="75000"/>
                </a:prstClr>
              </a:solidFill>
            </a:endParaRPr>
          </a:p>
        </p:txBody>
      </p:sp>
      <p:pic>
        <p:nvPicPr>
          <p:cNvPr id="2" name="Picture 1"/>
          <p:cNvPicPr>
            <a:picLocks noChangeAspect="1"/>
          </p:cNvPicPr>
          <p:nvPr/>
        </p:nvPicPr>
        <p:blipFill rotWithShape="1">
          <a:blip r:embed="rId2"/>
          <a:srcRect l="18106" t="15701" r="18500" b="5202"/>
          <a:stretch/>
        </p:blipFill>
        <p:spPr>
          <a:xfrm rot="16200000">
            <a:off x="-1536576" y="1511424"/>
            <a:ext cx="9931152" cy="6858000"/>
          </a:xfrm>
          <a:prstGeom prst="rect">
            <a:avLst/>
          </a:prstGeom>
        </p:spPr>
      </p:pic>
      <p:sp>
        <p:nvSpPr>
          <p:cNvPr id="13" name="Title 1"/>
          <p:cNvSpPr txBox="1">
            <a:spLocks/>
          </p:cNvSpPr>
          <p:nvPr/>
        </p:nvSpPr>
        <p:spPr>
          <a:xfrm>
            <a:off x="6227067" y="4796407"/>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spTree>
    <p:extLst>
      <p:ext uri="{BB962C8B-B14F-4D97-AF65-F5344CB8AC3E}">
        <p14:creationId xmlns:p14="http://schemas.microsoft.com/office/powerpoint/2010/main" val="30425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17</a:t>
            </a:fld>
            <a:endParaRPr lang="en-GB">
              <a:solidFill>
                <a:prstClr val="black">
                  <a:tint val="75000"/>
                </a:prstClr>
              </a:solidFill>
            </a:endParaRPr>
          </a:p>
        </p:txBody>
      </p:sp>
      <p:sp>
        <p:nvSpPr>
          <p:cNvPr id="13" name="Title 1"/>
          <p:cNvSpPr txBox="1">
            <a:spLocks/>
          </p:cNvSpPr>
          <p:nvPr/>
        </p:nvSpPr>
        <p:spPr>
          <a:xfrm>
            <a:off x="6227067" y="4796407"/>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pic>
        <p:nvPicPr>
          <p:cNvPr id="5" name="Picture 4"/>
          <p:cNvPicPr>
            <a:picLocks noChangeAspect="1"/>
          </p:cNvPicPr>
          <p:nvPr/>
        </p:nvPicPr>
        <p:blipFill rotWithShape="1">
          <a:blip r:embed="rId2"/>
          <a:srcRect l="18106" t="14300" r="19682" b="8000"/>
          <a:stretch/>
        </p:blipFill>
        <p:spPr>
          <a:xfrm rot="16200000">
            <a:off x="-1524000" y="1524000"/>
            <a:ext cx="9906000" cy="6858000"/>
          </a:xfrm>
          <a:prstGeom prst="rect">
            <a:avLst/>
          </a:prstGeom>
        </p:spPr>
      </p:pic>
      <p:sp>
        <p:nvSpPr>
          <p:cNvPr id="7" name="Title 1"/>
          <p:cNvSpPr txBox="1">
            <a:spLocks/>
          </p:cNvSpPr>
          <p:nvPr/>
        </p:nvSpPr>
        <p:spPr>
          <a:xfrm>
            <a:off x="6360417" y="4796407"/>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spTree>
    <p:extLst>
      <p:ext uri="{BB962C8B-B14F-4D97-AF65-F5344CB8AC3E}">
        <p14:creationId xmlns:p14="http://schemas.microsoft.com/office/powerpoint/2010/main" val="68428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18</a:t>
            </a:fld>
            <a:endParaRPr lang="en-GB">
              <a:solidFill>
                <a:prstClr val="black">
                  <a:tint val="75000"/>
                </a:prstClr>
              </a:solidFill>
            </a:endParaRPr>
          </a:p>
        </p:txBody>
      </p:sp>
      <p:sp>
        <p:nvSpPr>
          <p:cNvPr id="13" name="Title 1"/>
          <p:cNvSpPr txBox="1">
            <a:spLocks/>
          </p:cNvSpPr>
          <p:nvPr/>
        </p:nvSpPr>
        <p:spPr>
          <a:xfrm>
            <a:off x="6227067" y="4796407"/>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sp>
        <p:nvSpPr>
          <p:cNvPr id="7" name="Title 1"/>
          <p:cNvSpPr txBox="1">
            <a:spLocks/>
          </p:cNvSpPr>
          <p:nvPr/>
        </p:nvSpPr>
        <p:spPr>
          <a:xfrm>
            <a:off x="6360417" y="4796407"/>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pic>
        <p:nvPicPr>
          <p:cNvPr id="2" name="Picture 1"/>
          <p:cNvPicPr>
            <a:picLocks noChangeAspect="1"/>
          </p:cNvPicPr>
          <p:nvPr/>
        </p:nvPicPr>
        <p:blipFill rotWithShape="1">
          <a:blip r:embed="rId2"/>
          <a:srcRect l="18107" t="16401" r="19682" b="5901"/>
          <a:stretch/>
        </p:blipFill>
        <p:spPr>
          <a:xfrm rot="16200000">
            <a:off x="-1524000" y="1524000"/>
            <a:ext cx="9906000" cy="6858000"/>
          </a:xfrm>
          <a:prstGeom prst="rect">
            <a:avLst/>
          </a:prstGeom>
        </p:spPr>
      </p:pic>
      <p:sp>
        <p:nvSpPr>
          <p:cNvPr id="8" name="Title 1"/>
          <p:cNvSpPr txBox="1">
            <a:spLocks/>
          </p:cNvSpPr>
          <p:nvPr/>
        </p:nvSpPr>
        <p:spPr>
          <a:xfrm>
            <a:off x="6331842" y="4699246"/>
            <a:ext cx="288033" cy="288032"/>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Comic Sans MS" pitchFamily="66" charset="0"/>
            </a:endParaRPr>
          </a:p>
        </p:txBody>
      </p:sp>
    </p:spTree>
    <p:extLst>
      <p:ext uri="{BB962C8B-B14F-4D97-AF65-F5344CB8AC3E}">
        <p14:creationId xmlns:p14="http://schemas.microsoft.com/office/powerpoint/2010/main" val="32687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19</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Founding fathers of Sociology </a:t>
            </a:r>
          </a:p>
        </p:txBody>
      </p:sp>
      <p:sp>
        <p:nvSpPr>
          <p:cNvPr id="6" name="Title 1"/>
          <p:cNvSpPr txBox="1">
            <a:spLocks/>
          </p:cNvSpPr>
          <p:nvPr/>
        </p:nvSpPr>
        <p:spPr>
          <a:xfrm>
            <a:off x="145336" y="916336"/>
            <a:ext cx="6604501" cy="879246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Summary recap quiz</a:t>
            </a:r>
          </a:p>
          <a:p>
            <a:endParaRPr lang="en-GB" sz="1400" b="1" u="sng" dirty="0">
              <a:latin typeface="Comic Sans MS" pitchFamily="66" charset="0"/>
            </a:endParaRPr>
          </a:p>
          <a:p>
            <a:r>
              <a:rPr lang="en-GB" sz="1400" dirty="0">
                <a:latin typeface="Comic Sans MS" pitchFamily="66" charset="0"/>
              </a:rPr>
              <a:t>1) Did Durkheim see the division of labour as a positive or negative feature of society? Explain your answer</a:t>
            </a:r>
          </a:p>
          <a:p>
            <a:endParaRPr lang="en-GB" sz="1400" dirty="0">
              <a:latin typeface="Comic Sans MS" pitchFamily="66" charset="0"/>
            </a:endParaRP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endParaRPr lang="en-GB" sz="1400" dirty="0">
              <a:latin typeface="Comic Sans MS" pitchFamily="66" charset="0"/>
            </a:endParaRPr>
          </a:p>
          <a:p>
            <a:r>
              <a:rPr lang="en-GB" sz="1400" dirty="0">
                <a:latin typeface="Comic Sans MS" pitchFamily="66" charset="0"/>
              </a:rPr>
              <a:t>2) Why did Marx see industrial capitalism as a bad thing? Explain your answer</a:t>
            </a:r>
          </a:p>
          <a:p>
            <a:endParaRPr lang="en-GB" sz="1400" dirty="0">
              <a:latin typeface="Comic Sans MS" pitchFamily="66" charset="0"/>
            </a:endParaRP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3) Weber disagrees with Marx about the starting point of capitalism. How does Weber believe Capitalism emerged?</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endParaRPr lang="en-GB" sz="1400" dirty="0">
              <a:latin typeface="Comic Sans MS" pitchFamily="66" charset="0"/>
            </a:endParaRPr>
          </a:p>
          <a:p>
            <a:r>
              <a:rPr lang="en-GB" sz="1400" dirty="0">
                <a:latin typeface="Comic Sans MS" pitchFamily="66" charset="0"/>
              </a:rPr>
              <a:t>Challenge: Can you offer any criticisms of the theories we have looked at today? </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p:txBody>
      </p:sp>
      <p:pic>
        <p:nvPicPr>
          <p:cNvPr id="2" name="Picture 1"/>
          <p:cNvPicPr>
            <a:picLocks noChangeAspect="1"/>
          </p:cNvPicPr>
          <p:nvPr/>
        </p:nvPicPr>
        <p:blipFill>
          <a:blip r:embed="rId2"/>
          <a:stretch>
            <a:fillRect/>
          </a:stretch>
        </p:blipFill>
        <p:spPr>
          <a:xfrm>
            <a:off x="260648" y="713344"/>
            <a:ext cx="819877" cy="608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421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4000" u="sng" dirty="0">
                <a:latin typeface="Apple Boy BTN" pitchFamily="34" charset="0"/>
              </a:rPr>
              <a:t>Course overview </a:t>
            </a:r>
          </a:p>
        </p:txBody>
      </p:sp>
      <p:sp>
        <p:nvSpPr>
          <p:cNvPr id="6" name="Title 1"/>
          <p:cNvSpPr txBox="1">
            <a:spLocks/>
          </p:cNvSpPr>
          <p:nvPr/>
        </p:nvSpPr>
        <p:spPr>
          <a:xfrm>
            <a:off x="145336" y="732965"/>
            <a:ext cx="6604501" cy="378798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Overview of the course</a:t>
            </a:r>
          </a:p>
          <a:p>
            <a:endParaRPr lang="en-GB" sz="1400" b="1" u="sng" dirty="0">
              <a:latin typeface="Comic Sans MS" pitchFamily="66" charset="0"/>
            </a:endParaRPr>
          </a:p>
          <a:p>
            <a:pPr algn="l"/>
            <a:r>
              <a:rPr lang="en-GB" sz="1400" dirty="0">
                <a:latin typeface="Comic Sans MS" pitchFamily="66" charset="0"/>
              </a:rPr>
              <a:t>• This is a 2-year course.</a:t>
            </a:r>
          </a:p>
          <a:p>
            <a:pPr algn="l"/>
            <a:r>
              <a:rPr lang="en-GB" sz="1400" dirty="0">
                <a:latin typeface="Comic Sans MS" pitchFamily="66" charset="0"/>
              </a:rPr>
              <a:t>• There is NO coursework, it is 100% exam based.</a:t>
            </a:r>
          </a:p>
          <a:p>
            <a:pPr algn="l"/>
            <a:r>
              <a:rPr lang="en-GB" sz="1400" dirty="0">
                <a:latin typeface="Comic Sans MS" pitchFamily="66" charset="0"/>
              </a:rPr>
              <a:t>• You will sit 2 exams at the end of year 11. Both papers are 1 hour and 45 minutes long.  They include 4 extended writing questions (12 marks each) plus shorter answer questions.</a:t>
            </a:r>
          </a:p>
          <a:p>
            <a:endParaRPr lang="en-GB" sz="1400" dirty="0">
              <a:latin typeface="Comic Sans MS" pitchFamily="66" charset="0"/>
            </a:endParaRPr>
          </a:p>
          <a:p>
            <a:r>
              <a:rPr lang="en-GB" sz="1400" b="1" u="sng" dirty="0">
                <a:latin typeface="Comic Sans MS" pitchFamily="66" charset="0"/>
              </a:rPr>
              <a:t>Topics:</a:t>
            </a:r>
          </a:p>
          <a:p>
            <a:endParaRPr lang="en-GB" sz="1400" b="1" u="sng" dirty="0">
              <a:latin typeface="Comic Sans MS" pitchFamily="66" charset="0"/>
            </a:endParaRPr>
          </a:p>
          <a:p>
            <a:pPr marL="285750" indent="-285750" algn="l">
              <a:buFont typeface="Arial" panose="020B0604020202020204" pitchFamily="34" charset="0"/>
              <a:buChar char="•"/>
            </a:pPr>
            <a:r>
              <a:rPr lang="en-GB" sz="1400" dirty="0">
                <a:latin typeface="Comic Sans MS" pitchFamily="66" charset="0"/>
              </a:rPr>
              <a:t>Sociological theory (paper 1 and 2)</a:t>
            </a:r>
          </a:p>
          <a:p>
            <a:pPr marL="285750" indent="-285750" algn="l">
              <a:buFont typeface="Arial" panose="020B0604020202020204" pitchFamily="34" charset="0"/>
              <a:buChar char="•"/>
            </a:pPr>
            <a:r>
              <a:rPr lang="en-GB" sz="1400" dirty="0">
                <a:latin typeface="Comic Sans MS" pitchFamily="66" charset="0"/>
              </a:rPr>
              <a:t>Research methods (paper 1 and 2)</a:t>
            </a:r>
          </a:p>
          <a:p>
            <a:pPr marL="285750" indent="-285750" algn="l">
              <a:buFont typeface="Arial" panose="020B0604020202020204" pitchFamily="34" charset="0"/>
              <a:buChar char="•"/>
            </a:pPr>
            <a:r>
              <a:rPr lang="en-GB" sz="1400" dirty="0">
                <a:latin typeface="Comic Sans MS" pitchFamily="66" charset="0"/>
              </a:rPr>
              <a:t>Sociology of families (paper 1) </a:t>
            </a:r>
          </a:p>
          <a:p>
            <a:pPr marL="285750" indent="-285750" algn="l">
              <a:buFont typeface="Arial" panose="020B0604020202020204" pitchFamily="34" charset="0"/>
              <a:buChar char="•"/>
            </a:pPr>
            <a:r>
              <a:rPr lang="en-GB" sz="1400" dirty="0">
                <a:latin typeface="Comic Sans MS" pitchFamily="66" charset="0"/>
              </a:rPr>
              <a:t>Sociology of education (paper 1) </a:t>
            </a:r>
          </a:p>
          <a:p>
            <a:pPr marL="285750" indent="-285750" algn="l">
              <a:buFont typeface="Arial" panose="020B0604020202020204" pitchFamily="34" charset="0"/>
              <a:buChar char="•"/>
            </a:pPr>
            <a:r>
              <a:rPr lang="en-GB" sz="1400" dirty="0">
                <a:latin typeface="Comic Sans MS" pitchFamily="66" charset="0"/>
              </a:rPr>
              <a:t>Sociology of crime and deviance (paper 2) </a:t>
            </a:r>
          </a:p>
          <a:p>
            <a:pPr marL="285750" indent="-285750" algn="l">
              <a:buFont typeface="Arial" panose="020B0604020202020204" pitchFamily="34" charset="0"/>
              <a:buChar char="•"/>
            </a:pPr>
            <a:r>
              <a:rPr lang="en-GB" sz="1400" dirty="0">
                <a:latin typeface="Comic Sans MS" pitchFamily="66" charset="0"/>
              </a:rPr>
              <a:t>Sociology of social stratification (paper 2) </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24" y="4773038"/>
            <a:ext cx="6493635" cy="4284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726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20</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6" name="Title 1"/>
          <p:cNvSpPr txBox="1">
            <a:spLocks/>
          </p:cNvSpPr>
          <p:nvPr/>
        </p:nvSpPr>
        <p:spPr>
          <a:xfrm>
            <a:off x="145334" y="697042"/>
            <a:ext cx="6604501" cy="195170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Do now- Look at the theories we are going to be looking at below. Do you have any previous knowledge about what you think their ideas may be about society? </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r>
              <a:rPr lang="en-GB" sz="1400" dirty="0">
                <a:latin typeface="Comic Sans MS" pitchFamily="66" charset="0"/>
              </a:rPr>
              <a:t> </a:t>
            </a:r>
          </a:p>
        </p:txBody>
      </p:sp>
      <p:sp>
        <p:nvSpPr>
          <p:cNvPr id="13" name="Title 1"/>
          <p:cNvSpPr txBox="1">
            <a:spLocks/>
          </p:cNvSpPr>
          <p:nvPr/>
        </p:nvSpPr>
        <p:spPr>
          <a:xfrm>
            <a:off x="145333" y="2759313"/>
            <a:ext cx="6604501" cy="2280155"/>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Theories about society… These are the main questions that all sociologists aim to answer.</a:t>
            </a:r>
          </a:p>
          <a:p>
            <a:endParaRPr lang="en-GB" sz="1400" dirty="0">
              <a:latin typeface="Comic Sans MS" pitchFamily="66" charset="0"/>
            </a:endParaRPr>
          </a:p>
          <a:p>
            <a:r>
              <a:rPr lang="en-GB" sz="1400" dirty="0">
                <a:latin typeface="Comic Sans MS" pitchFamily="66" charset="0"/>
              </a:rPr>
              <a:t>There are grand (big theories) that provide sociologists with a broad framework on how to answer these questions.</a:t>
            </a:r>
          </a:p>
          <a:p>
            <a:endParaRPr lang="en-GB" sz="1400" dirty="0">
              <a:latin typeface="Comic Sans MS" pitchFamily="66" charset="0"/>
            </a:endParaRPr>
          </a:p>
          <a:p>
            <a:r>
              <a:rPr lang="en-GB" sz="1400" dirty="0">
                <a:latin typeface="Comic Sans MS" pitchFamily="66" charset="0"/>
              </a:rPr>
              <a:t>Some of these theories are less fashionable than they once were yet they are still all very important.  These big theories don’t only tell us about the history and the development of sociology but they also give us insights into the social world today…  </a:t>
            </a: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3353" y="5436419"/>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462" y="7160974"/>
            <a:ext cx="180594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057" y="5125176"/>
            <a:ext cx="1936750" cy="152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94" y="7218668"/>
            <a:ext cx="1964690" cy="140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09" y="5166100"/>
            <a:ext cx="1765935" cy="1388745"/>
          </a:xfrm>
          <a:prstGeom prst="rect">
            <a:avLst/>
          </a:prstGeom>
          <a:noFill/>
          <a:ln>
            <a:noFill/>
          </a:ln>
          <a:effectLst/>
        </p:spPr>
      </p:pic>
      <p:sp>
        <p:nvSpPr>
          <p:cNvPr id="19" name="Title 1"/>
          <p:cNvSpPr txBox="1">
            <a:spLocks/>
          </p:cNvSpPr>
          <p:nvPr/>
        </p:nvSpPr>
        <p:spPr>
          <a:xfrm>
            <a:off x="360869" y="6619431"/>
            <a:ext cx="1440160" cy="47060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Functionalism</a:t>
            </a:r>
          </a:p>
        </p:txBody>
      </p:sp>
      <p:sp>
        <p:nvSpPr>
          <p:cNvPr id="20" name="Title 1"/>
          <p:cNvSpPr txBox="1">
            <a:spLocks/>
          </p:cNvSpPr>
          <p:nvPr/>
        </p:nvSpPr>
        <p:spPr>
          <a:xfrm>
            <a:off x="404259" y="8700140"/>
            <a:ext cx="1440160" cy="47060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Interactionism</a:t>
            </a:r>
          </a:p>
        </p:txBody>
      </p:sp>
      <p:sp>
        <p:nvSpPr>
          <p:cNvPr id="21" name="Title 1"/>
          <p:cNvSpPr txBox="1">
            <a:spLocks/>
          </p:cNvSpPr>
          <p:nvPr/>
        </p:nvSpPr>
        <p:spPr>
          <a:xfrm>
            <a:off x="2789493" y="8464835"/>
            <a:ext cx="1440160" cy="47060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Marxism</a:t>
            </a:r>
          </a:p>
        </p:txBody>
      </p:sp>
      <p:sp>
        <p:nvSpPr>
          <p:cNvPr id="22" name="Title 1"/>
          <p:cNvSpPr txBox="1">
            <a:spLocks/>
          </p:cNvSpPr>
          <p:nvPr/>
        </p:nvSpPr>
        <p:spPr>
          <a:xfrm>
            <a:off x="5118222" y="6647012"/>
            <a:ext cx="1440160" cy="47060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New Right</a:t>
            </a:r>
          </a:p>
        </p:txBody>
      </p:sp>
      <p:sp>
        <p:nvSpPr>
          <p:cNvPr id="23" name="Title 1"/>
          <p:cNvSpPr txBox="1">
            <a:spLocks/>
          </p:cNvSpPr>
          <p:nvPr/>
        </p:nvSpPr>
        <p:spPr>
          <a:xfrm>
            <a:off x="5074940" y="9248836"/>
            <a:ext cx="1440160" cy="47060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Feminism</a:t>
            </a:r>
          </a:p>
        </p:txBody>
      </p:sp>
    </p:spTree>
    <p:extLst>
      <p:ext uri="{BB962C8B-B14F-4D97-AF65-F5344CB8AC3E}">
        <p14:creationId xmlns:p14="http://schemas.microsoft.com/office/powerpoint/2010/main" val="118056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21</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13" name="Title 1"/>
          <p:cNvSpPr txBox="1">
            <a:spLocks/>
          </p:cNvSpPr>
          <p:nvPr/>
        </p:nvSpPr>
        <p:spPr>
          <a:xfrm>
            <a:off x="145337" y="848544"/>
            <a:ext cx="4435791" cy="619268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Functionalism</a:t>
            </a:r>
          </a:p>
          <a:p>
            <a:endParaRPr lang="en-GB" sz="1400" b="1" u="sng" dirty="0">
              <a:latin typeface="Comic Sans MS" pitchFamily="66" charset="0"/>
            </a:endParaRPr>
          </a:p>
          <a:p>
            <a:r>
              <a:rPr lang="en-GB" sz="1400" dirty="0">
                <a:latin typeface="Comic Sans MS" pitchFamily="66" charset="0"/>
              </a:rPr>
              <a:t>A theory developed by Durkheim that describes society as being in a state of balance or agreement (consensus). Each aspect of society serves a function that helps maintain society as a whole but also acting as a ‘social glue’ that keeps people together as a group.</a:t>
            </a:r>
          </a:p>
          <a:p>
            <a:endParaRPr lang="en-GB" sz="1400" dirty="0">
              <a:latin typeface="Comic Sans MS" pitchFamily="66" charset="0"/>
            </a:endParaRPr>
          </a:p>
          <a:p>
            <a:r>
              <a:rPr lang="en-GB" sz="1400" dirty="0">
                <a:latin typeface="Comic Sans MS" pitchFamily="66" charset="0"/>
              </a:rPr>
              <a:t>Without this social glue, people feel they are disconnected from wider society and experience anomie. Functionalist sociologists are interested in studying the ways in which different aspects of society function to maintain consensus and prevent anomie (a breakdown of norms).</a:t>
            </a:r>
          </a:p>
          <a:p>
            <a:r>
              <a:rPr lang="en-GB" sz="1400" dirty="0">
                <a:latin typeface="Comic Sans MS" pitchFamily="66" charset="0"/>
              </a:rPr>
              <a:t>Explain functionalism using diagrams, pictures and no more than 8 words?</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sp>
        <p:nvSpPr>
          <p:cNvPr id="24" name="Text Box 2061"/>
          <p:cNvSpPr txBox="1">
            <a:spLocks/>
          </p:cNvSpPr>
          <p:nvPr/>
        </p:nvSpPr>
        <p:spPr>
          <a:xfrm>
            <a:off x="132005" y="7191729"/>
            <a:ext cx="6520180" cy="19824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Challenge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Do you think Functionalism is a conflict theory (there is inequality) or a consensus theory (an agreement)?  (Explain) </a:t>
            </a: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25" name="Picture 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032" y="2720752"/>
            <a:ext cx="1765935" cy="1388745"/>
          </a:xfrm>
          <a:prstGeom prst="rect">
            <a:avLst/>
          </a:prstGeom>
          <a:noFill/>
          <a:ln>
            <a:noFill/>
          </a:ln>
          <a:effectLst/>
        </p:spPr>
      </p:pic>
    </p:spTree>
    <p:extLst>
      <p:ext uri="{BB962C8B-B14F-4D97-AF65-F5344CB8AC3E}">
        <p14:creationId xmlns:p14="http://schemas.microsoft.com/office/powerpoint/2010/main" val="190578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22</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13" name="Title 1"/>
          <p:cNvSpPr txBox="1">
            <a:spLocks/>
          </p:cNvSpPr>
          <p:nvPr/>
        </p:nvSpPr>
        <p:spPr>
          <a:xfrm>
            <a:off x="145337" y="848544"/>
            <a:ext cx="4435791" cy="619268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Marxism</a:t>
            </a:r>
          </a:p>
          <a:p>
            <a:endParaRPr lang="en-GB" sz="1400" b="1" u="sng" dirty="0">
              <a:latin typeface="Comic Sans MS" pitchFamily="66" charset="0"/>
            </a:endParaRPr>
          </a:p>
          <a:p>
            <a:r>
              <a:rPr lang="en-GB" sz="1400" dirty="0">
                <a:latin typeface="Comic Sans MS" pitchFamily="66" charset="0"/>
              </a:rPr>
              <a:t>Watch and summarise the key concepts. (https://www.youtube.com/watch?v=W0GFSUu5UzA)</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sp>
        <p:nvSpPr>
          <p:cNvPr id="24" name="Text Box 2061"/>
          <p:cNvSpPr txBox="1">
            <a:spLocks/>
          </p:cNvSpPr>
          <p:nvPr/>
        </p:nvSpPr>
        <p:spPr>
          <a:xfrm>
            <a:off x="132005" y="7191729"/>
            <a:ext cx="6520180" cy="19824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Challenge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Do you think Marxism is a conflict theory (there is inequality) or a consensus theory (an agreement)?  (Explain) </a:t>
            </a: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634" y="2216696"/>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44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23</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13" name="Title 1"/>
          <p:cNvSpPr txBox="1">
            <a:spLocks/>
          </p:cNvSpPr>
          <p:nvPr/>
        </p:nvSpPr>
        <p:spPr>
          <a:xfrm>
            <a:off x="145337" y="848544"/>
            <a:ext cx="4435791" cy="619268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Feminism </a:t>
            </a:r>
          </a:p>
          <a:p>
            <a:endParaRPr lang="en-GB" sz="1400" dirty="0">
              <a:latin typeface="Comic Sans MS" pitchFamily="66" charset="0"/>
            </a:endParaRPr>
          </a:p>
          <a:p>
            <a:r>
              <a:rPr lang="en-GB" sz="1400" dirty="0">
                <a:latin typeface="Comic Sans MS" pitchFamily="66" charset="0"/>
              </a:rPr>
              <a:t>A theory developed by many different people, mostly women, which describes society as an unequal relationship between men and women that keeps them in a state of conflict.</a:t>
            </a:r>
          </a:p>
          <a:p>
            <a:r>
              <a:rPr lang="en-GB" sz="1400" dirty="0">
                <a:latin typeface="Comic Sans MS" pitchFamily="66" charset="0"/>
              </a:rPr>
              <a:t>The whole of society is organised in ways that keep power in the hands of men (even though not all men may benefit from this power, or it may even be harmful to men). This system is called the patriarchy. Feminist sociologists are interested in exposing and studying this system of power and exploitation and showing how it affects women.</a:t>
            </a:r>
          </a:p>
          <a:p>
            <a:endParaRPr lang="en-GB" sz="1400" dirty="0">
              <a:latin typeface="Comic Sans MS" pitchFamily="66" charset="0"/>
            </a:endParaRPr>
          </a:p>
          <a:p>
            <a:r>
              <a:rPr lang="en-GB" sz="1400" dirty="0">
                <a:latin typeface="Comic Sans MS" pitchFamily="66" charset="0"/>
              </a:rPr>
              <a:t>Can you explain feminism using diagrams, pictures and no more than 8 words?</a:t>
            </a:r>
          </a:p>
          <a:p>
            <a:endParaRPr lang="en-GB" sz="1400" b="1" u="sng"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sp>
        <p:nvSpPr>
          <p:cNvPr id="24" name="Text Box 2061"/>
          <p:cNvSpPr txBox="1">
            <a:spLocks/>
          </p:cNvSpPr>
          <p:nvPr/>
        </p:nvSpPr>
        <p:spPr>
          <a:xfrm>
            <a:off x="132005" y="7191729"/>
            <a:ext cx="6520180" cy="19824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Challenge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Do you think Feminism is a conflict theory (there is inequality) or a consensus theory (an agreement)?  (Explain) </a:t>
            </a: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1989" y="2504728"/>
            <a:ext cx="2026022" cy="2160240"/>
          </a:xfrm>
          <a:prstGeom prst="rect">
            <a:avLst/>
          </a:prstGeom>
          <a:noFill/>
          <a:ln>
            <a:noFill/>
          </a:ln>
          <a:effectLst/>
        </p:spPr>
      </p:pic>
    </p:spTree>
    <p:extLst>
      <p:ext uri="{BB962C8B-B14F-4D97-AF65-F5344CB8AC3E}">
        <p14:creationId xmlns:p14="http://schemas.microsoft.com/office/powerpoint/2010/main" val="14120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24</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13" name="Title 1"/>
          <p:cNvSpPr txBox="1">
            <a:spLocks/>
          </p:cNvSpPr>
          <p:nvPr/>
        </p:nvSpPr>
        <p:spPr>
          <a:xfrm>
            <a:off x="145337" y="848544"/>
            <a:ext cx="4435791" cy="619268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Interactionism </a:t>
            </a:r>
          </a:p>
          <a:p>
            <a:endParaRPr lang="en-GB" sz="1400" dirty="0">
              <a:latin typeface="Comic Sans MS" pitchFamily="66" charset="0"/>
            </a:endParaRPr>
          </a:p>
          <a:p>
            <a:r>
              <a:rPr lang="en-GB" sz="1400" dirty="0">
                <a:latin typeface="Comic Sans MS" pitchFamily="66" charset="0"/>
              </a:rPr>
              <a:t>A micro theory developed by a number of sociologists that focuses not on looking at society as a whole but instead looks at how people interpret the world around them and interact with each other. Our lives are made up of social interactions that communicate what we mean to other people and try to make sense of what they are meaning.</a:t>
            </a:r>
          </a:p>
          <a:p>
            <a:r>
              <a:rPr lang="en-GB" sz="1400" dirty="0">
                <a:latin typeface="Comic Sans MS" pitchFamily="66" charset="0"/>
              </a:rPr>
              <a:t>Interactionism sociologists are interested in studying how people communicate with and interact with each other to share ideas of culture, norms and values.</a:t>
            </a:r>
          </a:p>
          <a:p>
            <a:endParaRPr lang="en-GB" sz="1400" dirty="0">
              <a:latin typeface="Comic Sans MS" pitchFamily="66" charset="0"/>
            </a:endParaRPr>
          </a:p>
          <a:p>
            <a:r>
              <a:rPr lang="en-GB" sz="1400" dirty="0">
                <a:latin typeface="Comic Sans MS" pitchFamily="66" charset="0"/>
              </a:rPr>
              <a:t>Bullet point interactionism into 3 bullet points </a:t>
            </a:r>
          </a:p>
          <a:p>
            <a:endParaRPr lang="en-GB" sz="1400" dirty="0">
              <a:latin typeface="Comic Sans MS" pitchFamily="66" charset="0"/>
            </a:endParaRPr>
          </a:p>
          <a:p>
            <a:pPr algn="l"/>
            <a:r>
              <a:rPr lang="en-GB" sz="1400" dirty="0">
                <a:latin typeface="Comic Sans MS" pitchFamily="66" charset="0"/>
              </a:rPr>
              <a:t>1) </a:t>
            </a:r>
          </a:p>
          <a:p>
            <a:pPr algn="l"/>
            <a:endParaRPr lang="en-GB" sz="1400" dirty="0">
              <a:latin typeface="Comic Sans MS" pitchFamily="66" charset="0"/>
            </a:endParaRPr>
          </a:p>
          <a:p>
            <a:pPr algn="l"/>
            <a:endParaRPr lang="en-GB" sz="1400" dirty="0">
              <a:latin typeface="Comic Sans MS" pitchFamily="66" charset="0"/>
            </a:endParaRPr>
          </a:p>
          <a:p>
            <a:pPr algn="l"/>
            <a:endParaRPr lang="en-GB" sz="1400" dirty="0">
              <a:latin typeface="Comic Sans MS" pitchFamily="66" charset="0"/>
            </a:endParaRPr>
          </a:p>
          <a:p>
            <a:pPr algn="l"/>
            <a:r>
              <a:rPr lang="en-GB" sz="1400" dirty="0">
                <a:latin typeface="Comic Sans MS" pitchFamily="66" charset="0"/>
              </a:rPr>
              <a:t>2) </a:t>
            </a:r>
          </a:p>
          <a:p>
            <a:pPr algn="l"/>
            <a:endParaRPr lang="en-GB" sz="1400" dirty="0">
              <a:latin typeface="Comic Sans MS" pitchFamily="66" charset="0"/>
            </a:endParaRPr>
          </a:p>
          <a:p>
            <a:pPr algn="l"/>
            <a:endParaRPr lang="en-GB" sz="1400" dirty="0">
              <a:latin typeface="Comic Sans MS" pitchFamily="66" charset="0"/>
            </a:endParaRPr>
          </a:p>
          <a:p>
            <a:pPr algn="l"/>
            <a:endParaRPr lang="en-GB" sz="1400" dirty="0">
              <a:latin typeface="Comic Sans MS" pitchFamily="66" charset="0"/>
            </a:endParaRPr>
          </a:p>
          <a:p>
            <a:pPr algn="l"/>
            <a:r>
              <a:rPr lang="en-GB" sz="1400" dirty="0">
                <a:latin typeface="Comic Sans MS" pitchFamily="66" charset="0"/>
              </a:rPr>
              <a:t>3)</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sp>
        <p:nvSpPr>
          <p:cNvPr id="24" name="Text Box 2061"/>
          <p:cNvSpPr txBox="1">
            <a:spLocks/>
          </p:cNvSpPr>
          <p:nvPr/>
        </p:nvSpPr>
        <p:spPr>
          <a:xfrm>
            <a:off x="132005" y="7191728"/>
            <a:ext cx="6520180" cy="208175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Challenge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400" dirty="0">
                <a:latin typeface="Comic Sans MS" panose="030F0702030302020204" pitchFamily="66" charset="0"/>
                <a:ea typeface="Calibri" panose="020F0502020204030204" pitchFamily="34" charset="0"/>
                <a:cs typeface="Times New Roman" panose="02020603050405020304" pitchFamily="18" charset="0"/>
              </a:rPr>
              <a:t>Interactionists are interested in labelling and how labelling someone can influence the way they behave (self fulfilling prophecy). Can you give an example of how this might happen? </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495" y="3008784"/>
            <a:ext cx="1964690" cy="140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0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25</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Theories in Sociology </a:t>
            </a:r>
          </a:p>
        </p:txBody>
      </p:sp>
      <p:sp>
        <p:nvSpPr>
          <p:cNvPr id="13" name="Title 1"/>
          <p:cNvSpPr txBox="1">
            <a:spLocks/>
          </p:cNvSpPr>
          <p:nvPr/>
        </p:nvSpPr>
        <p:spPr>
          <a:xfrm>
            <a:off x="132005" y="732964"/>
            <a:ext cx="4435791" cy="897583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itchFamily="66" charset="0"/>
              </a:rPr>
              <a:t>New Right</a:t>
            </a:r>
          </a:p>
          <a:p>
            <a:endParaRPr lang="en-GB" sz="1400" b="1" u="sng" dirty="0">
              <a:latin typeface="Comic Sans MS" pitchFamily="66" charset="0"/>
            </a:endParaRPr>
          </a:p>
          <a:p>
            <a:r>
              <a:rPr lang="en-GB" sz="1400" dirty="0">
                <a:latin typeface="Comic Sans MS" pitchFamily="66" charset="0"/>
              </a:rPr>
              <a:t>The New Right, in many ways, shares the views of functionalists with the main difference being that they argue that, in the late 20th century in countries like the UK and the USA, society became dysfunctional. The New Right argument is that a range of government policies, most notably those associated with the welfare state, undermined the key institutions in society and caused issues. </a:t>
            </a:r>
          </a:p>
          <a:p>
            <a:r>
              <a:rPr lang="en-GB" sz="1400" dirty="0">
                <a:latin typeface="Comic Sans MS" pitchFamily="66" charset="0"/>
              </a:rPr>
              <a:t>New Right ideas were instrumental in changing modern conservatism in the 1970s and were highly influential on both Margaret Thatcher and Ronald Reagan. It would be possible to argue that the New Right is a political movement rather than a sociological theory; its observations on those groups in society with very different and conflicting norms and values can lead some to question whether it is a consensus theory. However, the New Right support a society like that envisaged by functionalists and support government policies which to try and change society in that way (such as tax breaks to encourage traditional nuclear families).</a:t>
            </a:r>
          </a:p>
          <a:p>
            <a:endParaRPr lang="en-GB" sz="1400" dirty="0">
              <a:latin typeface="Comic Sans MS" pitchFamily="66" charset="0"/>
            </a:endParaRPr>
          </a:p>
          <a:p>
            <a:r>
              <a:rPr lang="en-GB" sz="1400" dirty="0">
                <a:latin typeface="Comic Sans MS" pitchFamily="66" charset="0"/>
              </a:rPr>
              <a:t>How you summarise this is up to you…</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sp>
        <p:nvSpPr>
          <p:cNvPr id="24" name="Text Box 2061"/>
          <p:cNvSpPr txBox="1">
            <a:spLocks/>
          </p:cNvSpPr>
          <p:nvPr/>
        </p:nvSpPr>
        <p:spPr>
          <a:xfrm>
            <a:off x="4701989" y="4953000"/>
            <a:ext cx="2026022" cy="422839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Challenge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400" dirty="0">
                <a:latin typeface="Comic Sans MS" panose="030F0702030302020204" pitchFamily="66" charset="0"/>
                <a:ea typeface="Calibri" panose="020F0502020204030204" pitchFamily="34" charset="0"/>
                <a:cs typeface="Times New Roman" panose="02020603050405020304" pitchFamily="18" charset="0"/>
              </a:rPr>
              <a:t>New Right have similarities to functionalism, do you know what these might be?</a:t>
            </a: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975" y="1784648"/>
            <a:ext cx="2054035" cy="1656184"/>
          </a:xfrm>
          <a:prstGeom prst="rect">
            <a:avLst/>
          </a:prstGeom>
          <a:noFill/>
          <a:ln>
            <a:noFill/>
          </a:ln>
          <a:effectLst/>
        </p:spPr>
      </p:pic>
    </p:spTree>
    <p:extLst>
      <p:ext uri="{BB962C8B-B14F-4D97-AF65-F5344CB8AC3E}">
        <p14:creationId xmlns:p14="http://schemas.microsoft.com/office/powerpoint/2010/main" val="2975968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26</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Research data </a:t>
            </a:r>
          </a:p>
        </p:txBody>
      </p:sp>
      <p:sp>
        <p:nvSpPr>
          <p:cNvPr id="13" name="Title 1"/>
          <p:cNvSpPr txBox="1">
            <a:spLocks/>
          </p:cNvSpPr>
          <p:nvPr/>
        </p:nvSpPr>
        <p:spPr>
          <a:xfrm>
            <a:off x="132005" y="732965"/>
            <a:ext cx="6537355" cy="7964451"/>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r>
              <a:rPr lang="en-GB" sz="1400" b="1" u="sng" dirty="0">
                <a:latin typeface="Comic Sans MS" pitchFamily="66" charset="0"/>
              </a:rPr>
              <a:t>Do now </a:t>
            </a: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b="1" u="sng"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r>
              <a:rPr lang="en-GB" sz="1400" dirty="0">
                <a:latin typeface="Comic Sans MS" pitchFamily="66" charset="0"/>
              </a:rPr>
              <a:t>What does this graph tell us? 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What doesn’t this information tell us? 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How might we find out about the things it does tell us? 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b="1465"/>
          <a:stretch/>
        </p:blipFill>
        <p:spPr bwMode="auto">
          <a:xfrm>
            <a:off x="260648" y="1064568"/>
            <a:ext cx="6254452" cy="350984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3870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27</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Research data </a:t>
            </a:r>
          </a:p>
        </p:txBody>
      </p:sp>
      <p:sp>
        <p:nvSpPr>
          <p:cNvPr id="13" name="Title 1"/>
          <p:cNvSpPr txBox="1">
            <a:spLocks/>
          </p:cNvSpPr>
          <p:nvPr/>
        </p:nvSpPr>
        <p:spPr>
          <a:xfrm>
            <a:off x="132005" y="732965"/>
            <a:ext cx="6537355" cy="2419835"/>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Qualitative and Quantitative Research</a:t>
            </a:r>
          </a:p>
          <a:p>
            <a:endParaRPr lang="en-GB" sz="1400" dirty="0">
              <a:latin typeface="Comic Sans MS" pitchFamily="66" charset="0"/>
            </a:endParaRPr>
          </a:p>
          <a:p>
            <a:r>
              <a:rPr lang="en-GB" sz="1400" dirty="0">
                <a:latin typeface="Comic Sans MS" pitchFamily="66" charset="0"/>
              </a:rPr>
              <a:t>Qualitative research - Collects information on what is really happening, it gives a valid picture. Information is collected from the researchers’ immediate experience of society. Data is descriptive (not statistical or numerical).</a:t>
            </a:r>
          </a:p>
          <a:p>
            <a:endParaRPr lang="en-GB" sz="1400" dirty="0">
              <a:latin typeface="Comic Sans MS" pitchFamily="66" charset="0"/>
            </a:endParaRPr>
          </a:p>
          <a:p>
            <a:r>
              <a:rPr lang="en-GB" sz="1400" dirty="0">
                <a:latin typeface="Comic Sans MS" pitchFamily="66" charset="0"/>
              </a:rPr>
              <a:t>Quantitative research - Collects information based on numbers &amp; statistical analysis.  Data tells you how many people give particular answers/fall into particular categories. </a:t>
            </a:r>
          </a:p>
        </p:txBody>
      </p:sp>
      <p:graphicFrame>
        <p:nvGraphicFramePr>
          <p:cNvPr id="2" name="Table 1"/>
          <p:cNvGraphicFramePr>
            <a:graphicFrameLocks noGrp="1"/>
          </p:cNvGraphicFramePr>
          <p:nvPr>
            <p:extLst>
              <p:ext uri="{D42A27DB-BD31-4B8C-83A1-F6EECF244321}">
                <p14:modId xmlns:p14="http://schemas.microsoft.com/office/powerpoint/2010/main" val="782861545"/>
              </p:ext>
            </p:extLst>
          </p:nvPr>
        </p:nvGraphicFramePr>
        <p:xfrm>
          <a:off x="342900" y="3368824"/>
          <a:ext cx="6172200" cy="6289548"/>
        </p:xfrm>
        <a:graphic>
          <a:graphicData uri="http://schemas.openxmlformats.org/drawingml/2006/table">
            <a:tbl>
              <a:tblPr firstRow="1" firstCol="1" bandRow="1">
                <a:tableStyleId>{5940675A-B579-460E-94D1-54222C63F5DA}</a:tableStyleId>
              </a:tblPr>
              <a:tblGrid>
                <a:gridCol w="3210532">
                  <a:extLst>
                    <a:ext uri="{9D8B030D-6E8A-4147-A177-3AD203B41FA5}">
                      <a16:colId xmlns:a16="http://schemas.microsoft.com/office/drawing/2014/main" val="1497139264"/>
                    </a:ext>
                  </a:extLst>
                </a:gridCol>
                <a:gridCol w="2961668">
                  <a:extLst>
                    <a:ext uri="{9D8B030D-6E8A-4147-A177-3AD203B41FA5}">
                      <a16:colId xmlns:a16="http://schemas.microsoft.com/office/drawing/2014/main" val="977282887"/>
                    </a:ext>
                  </a:extLst>
                </a:gridCol>
              </a:tblGrid>
              <a:tr h="209729">
                <a:tc>
                  <a:txBody>
                    <a:bodyPr/>
                    <a:lstStyle/>
                    <a:p>
                      <a:pPr algn="ctr">
                        <a:lnSpc>
                          <a:spcPct val="115000"/>
                        </a:lnSpc>
                        <a:spcAft>
                          <a:spcPts val="0"/>
                        </a:spcAft>
                      </a:pPr>
                      <a:r>
                        <a:rPr lang="en-GB" sz="1400" dirty="0">
                          <a:effectLst/>
                        </a:rPr>
                        <a:t>Qualitative research examples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gn="ctr">
                        <a:lnSpc>
                          <a:spcPct val="115000"/>
                        </a:lnSpc>
                        <a:spcAft>
                          <a:spcPts val="0"/>
                        </a:spcAft>
                      </a:pPr>
                      <a:r>
                        <a:rPr lang="en-GB" sz="1400" dirty="0">
                          <a:effectLst/>
                        </a:rPr>
                        <a:t>Quantitative research examples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507167073"/>
                  </a:ext>
                </a:extLst>
              </a:tr>
              <a:tr h="1258376">
                <a:tc>
                  <a:txBody>
                    <a:bodyPr/>
                    <a:lstStyle/>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p>
                    <a:p>
                      <a:pPr algn="ctr">
                        <a:lnSpc>
                          <a:spcPct val="115000"/>
                        </a:lnSpc>
                        <a:spcAft>
                          <a:spcPts val="0"/>
                        </a:spcAft>
                      </a:pPr>
                      <a:r>
                        <a:rPr lang="en-GB" sz="1400" dirty="0">
                          <a:effectLst/>
                        </a:rPr>
                        <a:t>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gn="ctr">
                        <a:lnSpc>
                          <a:spcPct val="115000"/>
                        </a:lnSpc>
                        <a:spcAft>
                          <a:spcPts val="0"/>
                        </a:spcAft>
                      </a:pPr>
                      <a:r>
                        <a:rPr lang="en-GB" sz="1400" dirty="0">
                          <a:effectLst/>
                        </a:rPr>
                        <a:t>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2007165359"/>
                  </a:ext>
                </a:extLst>
              </a:tr>
              <a:tr h="209729">
                <a:tc>
                  <a:txBody>
                    <a:bodyPr/>
                    <a:lstStyle/>
                    <a:p>
                      <a:pPr algn="ctr">
                        <a:lnSpc>
                          <a:spcPct val="115000"/>
                        </a:lnSpc>
                        <a:spcAft>
                          <a:spcPts val="0"/>
                        </a:spcAft>
                      </a:pPr>
                      <a:r>
                        <a:rPr lang="en-GB" sz="1400">
                          <a:effectLst/>
                        </a:rPr>
                        <a:t>Evaluation - Positives</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gn="ctr">
                        <a:lnSpc>
                          <a:spcPct val="115000"/>
                        </a:lnSpc>
                        <a:spcAft>
                          <a:spcPts val="0"/>
                        </a:spcAft>
                      </a:pPr>
                      <a:r>
                        <a:rPr lang="en-GB" sz="1400" dirty="0">
                          <a:effectLst/>
                        </a:rPr>
                        <a:t>Evaluation - Positives</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152940909"/>
                  </a:ext>
                </a:extLst>
              </a:tr>
              <a:tr h="1677835">
                <a:tc>
                  <a:txBody>
                    <a:bodyPr/>
                    <a:lstStyle/>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p>
                    <a:p>
                      <a:pPr algn="ctr">
                        <a:lnSpc>
                          <a:spcPct val="115000"/>
                        </a:lnSpc>
                        <a:spcAft>
                          <a:spcPts val="0"/>
                        </a:spcAft>
                      </a:pPr>
                      <a:r>
                        <a:rPr lang="en-GB" sz="1400">
                          <a:effectLst/>
                        </a:rPr>
                        <a:t> </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gn="ctr">
                        <a:lnSpc>
                          <a:spcPct val="115000"/>
                        </a:lnSpc>
                        <a:spcAft>
                          <a:spcPts val="0"/>
                        </a:spcAft>
                      </a:pPr>
                      <a:r>
                        <a:rPr lang="en-GB" sz="1400" dirty="0">
                          <a:effectLst/>
                        </a:rPr>
                        <a:t>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98739862"/>
                  </a:ext>
                </a:extLst>
              </a:tr>
              <a:tr h="209729">
                <a:tc>
                  <a:txBody>
                    <a:bodyPr/>
                    <a:lstStyle/>
                    <a:p>
                      <a:pPr algn="ctr">
                        <a:lnSpc>
                          <a:spcPct val="115000"/>
                        </a:lnSpc>
                        <a:spcAft>
                          <a:spcPts val="0"/>
                        </a:spcAft>
                      </a:pPr>
                      <a:r>
                        <a:rPr lang="en-GB" sz="1400">
                          <a:effectLst/>
                        </a:rPr>
                        <a:t>Evaluation - Negatives</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gn="ctr">
                        <a:lnSpc>
                          <a:spcPct val="115000"/>
                        </a:lnSpc>
                        <a:spcAft>
                          <a:spcPts val="0"/>
                        </a:spcAft>
                      </a:pPr>
                      <a:r>
                        <a:rPr lang="en-GB" sz="1400" dirty="0">
                          <a:effectLst/>
                        </a:rPr>
                        <a:t>Evaluation - Negatives</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2749997071"/>
                  </a:ext>
                </a:extLst>
              </a:tr>
              <a:tr h="1887565">
                <a:tc>
                  <a:txBody>
                    <a:bodyPr/>
                    <a:lstStyle/>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p>
                    <a:p>
                      <a:pPr>
                        <a:lnSpc>
                          <a:spcPct val="115000"/>
                        </a:lnSpc>
                        <a:spcAft>
                          <a:spcPts val="0"/>
                        </a:spcAft>
                      </a:pPr>
                      <a:r>
                        <a:rPr lang="en-GB" sz="1400">
                          <a:effectLst/>
                        </a:rPr>
                        <a:t> </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tc>
                  <a:txBody>
                    <a:bodyPr/>
                    <a:lstStyle/>
                    <a:p>
                      <a:pPr>
                        <a:lnSpc>
                          <a:spcPct val="115000"/>
                        </a:lnSpc>
                        <a:spcAft>
                          <a:spcPts val="0"/>
                        </a:spcAft>
                      </a:pPr>
                      <a:r>
                        <a:rPr lang="en-GB" sz="1400" dirty="0">
                          <a:effectLst/>
                        </a:rPr>
                        <a:t> </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90" marR="68390" marT="0" marB="0"/>
                </a:tc>
                <a:extLst>
                  <a:ext uri="{0D108BD9-81ED-4DB2-BD59-A6C34878D82A}">
                    <a16:rowId xmlns:a16="http://schemas.microsoft.com/office/drawing/2014/main" val="3851905059"/>
                  </a:ext>
                </a:extLst>
              </a:tr>
            </a:tbl>
          </a:graphicData>
        </a:graphic>
      </p:graphicFrame>
      <p:pic>
        <p:nvPicPr>
          <p:cNvPr id="2049" name="Picture 1030" descr="Thumbs up, thumbs down | Three Quarters &amp;amp; Co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24981" y="8773584"/>
            <a:ext cx="742951"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83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28</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Research data </a:t>
            </a:r>
          </a:p>
        </p:txBody>
      </p:sp>
      <p:sp>
        <p:nvSpPr>
          <p:cNvPr id="13" name="Title 1"/>
          <p:cNvSpPr txBox="1">
            <a:spLocks/>
          </p:cNvSpPr>
          <p:nvPr/>
        </p:nvSpPr>
        <p:spPr>
          <a:xfrm>
            <a:off x="132005" y="732965"/>
            <a:ext cx="6537355" cy="522814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Summary recap – Exit Ticket</a:t>
            </a: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1)	List 3 research methods are commonly used by qualitative researchers? </a:t>
            </a:r>
          </a:p>
          <a:p>
            <a:r>
              <a:rPr lang="en-GB" sz="1400" dirty="0">
                <a:latin typeface="Comic Sans MS" panose="030F0702030302020204" pitchFamily="66" charset="0"/>
              </a:rPr>
              <a:t>___________________________________________________________________________________________________________________________________________________________________________</a:t>
            </a: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2)	List 3 research methods are commonly used by quantitative researchers? ___________________________________________________________________________________________________________________________________________________________________________</a:t>
            </a: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Challenge: What do you think sociologists mean by mixed methods?</a:t>
            </a:r>
          </a:p>
          <a:p>
            <a:r>
              <a:rPr lang="en-GB" sz="1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8" name="Picture 7" descr="What Makes a Good Exit Ticket | Albert.io"/>
          <p:cNvPicPr/>
          <p:nvPr/>
        </p:nvPicPr>
        <p:blipFill rotWithShape="1">
          <a:blip r:embed="rId2" cstate="print">
            <a:extLst>
              <a:ext uri="{28A0092B-C50C-407E-A947-70E740481C1C}">
                <a14:useLocalDpi xmlns:a14="http://schemas.microsoft.com/office/drawing/2010/main" val="0"/>
              </a:ext>
            </a:extLst>
          </a:blip>
          <a:srcRect l="17641" r="19786"/>
          <a:stretch/>
        </p:blipFill>
        <p:spPr bwMode="auto">
          <a:xfrm>
            <a:off x="1847326" y="6732581"/>
            <a:ext cx="3070076"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270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29</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Culture and nature</a:t>
            </a:r>
          </a:p>
        </p:txBody>
      </p:sp>
      <p:sp>
        <p:nvSpPr>
          <p:cNvPr id="13" name="Title 1"/>
          <p:cNvSpPr txBox="1">
            <a:spLocks/>
          </p:cNvSpPr>
          <p:nvPr/>
        </p:nvSpPr>
        <p:spPr>
          <a:xfrm>
            <a:off x="178908" y="757705"/>
            <a:ext cx="6537355" cy="8423691"/>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Do now- Match up the key words and definitions</a:t>
            </a:r>
          </a:p>
          <a:p>
            <a:endParaRPr lang="en-GB" sz="1400" b="1" u="sng" dirty="0">
              <a:latin typeface="Comic Sans MS" panose="030F0702030302020204" pitchFamily="66" charset="0"/>
            </a:endParaRPr>
          </a:p>
          <a:p>
            <a:endParaRPr lang="en-GB" sz="1400" b="1" u="sng" dirty="0">
              <a:latin typeface="Comic Sans MS" panose="030F0702030302020204" pitchFamily="66" charset="0"/>
            </a:endParaRPr>
          </a:p>
          <a:p>
            <a:endParaRPr lang="en-GB" sz="1400" b="1" u="sng" dirty="0">
              <a:latin typeface="Comic Sans MS" panose="030F0702030302020204" pitchFamily="66" charset="0"/>
            </a:endParaRPr>
          </a:p>
          <a:p>
            <a:endParaRPr lang="en-GB" sz="1400" b="1" u="sng" dirty="0">
              <a:latin typeface="Comic Sans MS" panose="030F0702030302020204" pitchFamily="66" charset="0"/>
            </a:endParaRPr>
          </a:p>
          <a:p>
            <a:endParaRPr lang="en-GB" sz="1400" b="1" u="sng"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b="1" dirty="0">
                <a:latin typeface="Comic Sans MS" panose="030F0702030302020204" pitchFamily="66" charset="0"/>
              </a:rPr>
              <a:t>Challenge</a:t>
            </a:r>
            <a:r>
              <a:rPr lang="en-GB" sz="1400" dirty="0">
                <a:latin typeface="Comic Sans MS" panose="030F0702030302020204" pitchFamily="66" charset="0"/>
              </a:rPr>
              <a:t>: Can you give an example of each? </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78582249"/>
              </p:ext>
            </p:extLst>
          </p:nvPr>
        </p:nvGraphicFramePr>
        <p:xfrm>
          <a:off x="320360" y="1280591"/>
          <a:ext cx="6254452" cy="3410586"/>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val="79912093"/>
                    </a:ext>
                  </a:extLst>
                </a:gridCol>
                <a:gridCol w="442607">
                  <a:extLst>
                    <a:ext uri="{9D8B030D-6E8A-4147-A177-3AD203B41FA5}">
                      <a16:colId xmlns:a16="http://schemas.microsoft.com/office/drawing/2014/main" val="1252353372"/>
                    </a:ext>
                  </a:extLst>
                </a:gridCol>
                <a:gridCol w="4587709">
                  <a:extLst>
                    <a:ext uri="{9D8B030D-6E8A-4147-A177-3AD203B41FA5}">
                      <a16:colId xmlns:a16="http://schemas.microsoft.com/office/drawing/2014/main" val="224840449"/>
                    </a:ext>
                  </a:extLst>
                </a:gridCol>
              </a:tblGrid>
              <a:tr h="340360">
                <a:tc>
                  <a:txBody>
                    <a:bodyPr/>
                    <a:lstStyle/>
                    <a:p>
                      <a:pPr algn="ctr">
                        <a:lnSpc>
                          <a:spcPct val="107000"/>
                        </a:lnSpc>
                        <a:spcAft>
                          <a:spcPts val="800"/>
                        </a:spcAft>
                      </a:pPr>
                      <a:r>
                        <a:rPr lang="en-GB" sz="1400">
                          <a:effectLst/>
                          <a:latin typeface="Comic Sans MS" panose="030F0702030302020204" pitchFamily="66" charset="0"/>
                        </a:rPr>
                        <a:t>Key word</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tc rowSpan="5">
                  <a:txBody>
                    <a:bodyPr/>
                    <a:lstStyle/>
                    <a:p>
                      <a:pPr algn="ctr">
                        <a:lnSpc>
                          <a:spcPct val="107000"/>
                        </a:lnSpc>
                        <a:spcAft>
                          <a:spcPts val="800"/>
                        </a:spcAft>
                      </a:pPr>
                      <a:r>
                        <a:rPr lang="en-GB" sz="1400">
                          <a:effectLst/>
                          <a:latin typeface="Comic Sans MS" panose="030F0702030302020204" pitchFamily="66" charset="0"/>
                        </a:rPr>
                        <a:t> </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a:effectLst/>
                          <a:latin typeface="Comic Sans MS" panose="030F0702030302020204" pitchFamily="66" charset="0"/>
                        </a:rPr>
                        <a:t>Definition</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306635005"/>
                  </a:ext>
                </a:extLst>
              </a:tr>
              <a:tr h="567690">
                <a:tc>
                  <a:txBody>
                    <a:bodyPr/>
                    <a:lstStyle/>
                    <a:p>
                      <a:pPr algn="ctr">
                        <a:lnSpc>
                          <a:spcPct val="107000"/>
                        </a:lnSpc>
                        <a:spcAft>
                          <a:spcPts val="800"/>
                        </a:spcAft>
                      </a:pPr>
                      <a:r>
                        <a:rPr lang="en-GB" sz="1400" dirty="0">
                          <a:effectLst/>
                          <a:latin typeface="Comic Sans MS" panose="030F0702030302020204" pitchFamily="66" charset="0"/>
                        </a:rPr>
                        <a:t>Culture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tc vMerge="1">
                  <a:txBody>
                    <a:bodyPr/>
                    <a:lstStyle/>
                    <a:p>
                      <a:endParaRPr lang="en-GB"/>
                    </a:p>
                  </a:txBody>
                  <a:tcPr/>
                </a:tc>
                <a:tc>
                  <a:txBody>
                    <a:bodyPr/>
                    <a:lstStyle/>
                    <a:p>
                      <a:pPr algn="ctr">
                        <a:lnSpc>
                          <a:spcPct val="107000"/>
                        </a:lnSpc>
                        <a:spcAft>
                          <a:spcPts val="800"/>
                        </a:spcAft>
                      </a:pPr>
                      <a:r>
                        <a:rPr lang="en-GB" sz="1400">
                          <a:effectLst/>
                          <a:latin typeface="Comic Sans MS" panose="030F0702030302020204" pitchFamily="66" charset="0"/>
                        </a:rPr>
                        <a:t>To care for a child whilst it is growing up. It refers to environmental factors instead of biology.</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257031980"/>
                  </a:ext>
                </a:extLst>
              </a:tr>
              <a:tr h="783590">
                <a:tc>
                  <a:txBody>
                    <a:bodyPr/>
                    <a:lstStyle/>
                    <a:p>
                      <a:pPr algn="ctr">
                        <a:lnSpc>
                          <a:spcPct val="107000"/>
                        </a:lnSpc>
                        <a:spcAft>
                          <a:spcPts val="800"/>
                        </a:spcAft>
                      </a:pPr>
                      <a:endParaRPr lang="en-GB" sz="1400" dirty="0">
                        <a:effectLst/>
                        <a:latin typeface="Comic Sans MS" panose="030F0702030302020204" pitchFamily="66" charset="0"/>
                      </a:endParaRPr>
                    </a:p>
                    <a:p>
                      <a:pPr algn="ctr">
                        <a:lnSpc>
                          <a:spcPct val="107000"/>
                        </a:lnSpc>
                        <a:spcAft>
                          <a:spcPts val="800"/>
                        </a:spcAft>
                      </a:pPr>
                      <a:r>
                        <a:rPr lang="en-GB" sz="1400" dirty="0">
                          <a:effectLst/>
                          <a:latin typeface="Comic Sans MS" panose="030F0702030302020204" pitchFamily="66" charset="0"/>
                        </a:rPr>
                        <a:t>Nature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tc vMerge="1">
                  <a:txBody>
                    <a:bodyPr/>
                    <a:lstStyle/>
                    <a:p>
                      <a:endParaRPr lang="en-GB"/>
                    </a:p>
                  </a:txBody>
                  <a:tcPr/>
                </a:tc>
                <a:tc>
                  <a:txBody>
                    <a:bodyPr/>
                    <a:lstStyle/>
                    <a:p>
                      <a:pPr algn="ctr">
                        <a:lnSpc>
                          <a:spcPct val="107000"/>
                        </a:lnSpc>
                        <a:spcAft>
                          <a:spcPts val="800"/>
                        </a:spcAft>
                      </a:pPr>
                      <a:r>
                        <a:rPr lang="en-GB" sz="1400" dirty="0">
                          <a:effectLst/>
                          <a:latin typeface="Comic Sans MS" panose="030F0702030302020204" pitchFamily="66" charset="0"/>
                        </a:rPr>
                        <a:t>The scientific idea that human behaviour has evolved.  It is not only physical features that have evolved, behaviour has also evolved.  Human behaviour is down to genetics.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91586599"/>
                  </a:ext>
                </a:extLst>
              </a:tr>
              <a:tr h="567690">
                <a:tc>
                  <a:txBody>
                    <a:bodyPr/>
                    <a:lstStyle/>
                    <a:p>
                      <a:pPr algn="ctr">
                        <a:lnSpc>
                          <a:spcPct val="107000"/>
                        </a:lnSpc>
                        <a:spcAft>
                          <a:spcPts val="800"/>
                        </a:spcAft>
                      </a:pPr>
                      <a:endParaRPr lang="en-GB" sz="1400" dirty="0">
                        <a:effectLst/>
                        <a:latin typeface="Comic Sans MS" panose="030F0702030302020204" pitchFamily="66" charset="0"/>
                      </a:endParaRPr>
                    </a:p>
                    <a:p>
                      <a:pPr algn="ctr">
                        <a:lnSpc>
                          <a:spcPct val="107000"/>
                        </a:lnSpc>
                        <a:spcAft>
                          <a:spcPts val="800"/>
                        </a:spcAft>
                      </a:pPr>
                      <a:r>
                        <a:rPr lang="en-GB" sz="1400" dirty="0">
                          <a:effectLst/>
                          <a:latin typeface="Comic Sans MS" panose="030F0702030302020204" pitchFamily="66" charset="0"/>
                        </a:rPr>
                        <a:t>Nurture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tc vMerge="1">
                  <a:txBody>
                    <a:bodyPr/>
                    <a:lstStyle/>
                    <a:p>
                      <a:endParaRPr lang="en-GB"/>
                    </a:p>
                  </a:txBody>
                  <a:tcPr/>
                </a:tc>
                <a:tc>
                  <a:txBody>
                    <a:bodyPr/>
                    <a:lstStyle/>
                    <a:p>
                      <a:pPr algn="ctr">
                        <a:lnSpc>
                          <a:spcPct val="107000"/>
                        </a:lnSpc>
                        <a:spcAft>
                          <a:spcPts val="800"/>
                        </a:spcAft>
                      </a:pPr>
                      <a:r>
                        <a:rPr lang="en-GB" sz="1400">
                          <a:effectLst/>
                          <a:latin typeface="Comic Sans MS" panose="030F0702030302020204" pitchFamily="66" charset="0"/>
                        </a:rPr>
                        <a:t>Refers to the natural state of the world before society started to transform it.  It also focuses on the way in which biology can influence human behaviour.</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982248767"/>
                  </a:ext>
                </a:extLst>
              </a:tr>
              <a:tr h="567690">
                <a:tc>
                  <a:txBody>
                    <a:bodyPr/>
                    <a:lstStyle/>
                    <a:p>
                      <a:pPr algn="ctr">
                        <a:lnSpc>
                          <a:spcPct val="107000"/>
                        </a:lnSpc>
                        <a:spcAft>
                          <a:spcPts val="800"/>
                        </a:spcAft>
                      </a:pPr>
                      <a:endParaRPr lang="en-GB" sz="1400" dirty="0">
                        <a:effectLst/>
                        <a:latin typeface="Comic Sans MS" panose="030F0702030302020204" pitchFamily="66" charset="0"/>
                      </a:endParaRPr>
                    </a:p>
                    <a:p>
                      <a:pPr algn="ctr">
                        <a:lnSpc>
                          <a:spcPct val="107000"/>
                        </a:lnSpc>
                        <a:spcAft>
                          <a:spcPts val="800"/>
                        </a:spcAft>
                      </a:pPr>
                      <a:r>
                        <a:rPr lang="en-GB" sz="1400" dirty="0" err="1">
                          <a:effectLst/>
                          <a:latin typeface="Comic Sans MS" panose="030F0702030302020204" pitchFamily="66" charset="0"/>
                        </a:rPr>
                        <a:t>Sociobiology</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tc vMerge="1">
                  <a:txBody>
                    <a:bodyPr/>
                    <a:lstStyle/>
                    <a:p>
                      <a:endParaRPr lang="en-GB"/>
                    </a:p>
                  </a:txBody>
                  <a:tcPr/>
                </a:tc>
                <a:tc>
                  <a:txBody>
                    <a:bodyPr/>
                    <a:lstStyle/>
                    <a:p>
                      <a:pPr algn="ctr">
                        <a:lnSpc>
                          <a:spcPct val="107000"/>
                        </a:lnSpc>
                        <a:spcAft>
                          <a:spcPts val="800"/>
                        </a:spcAft>
                      </a:pPr>
                      <a:r>
                        <a:rPr lang="en-GB" sz="1400" dirty="0">
                          <a:effectLst/>
                          <a:latin typeface="Comic Sans MS" panose="030F0702030302020204" pitchFamily="66" charset="0"/>
                        </a:rPr>
                        <a:t>Describes the way of life of a society.  It is it’s beliefs, ideas and practices of a particular society or group.</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81837456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84228045"/>
              </p:ext>
            </p:extLst>
          </p:nvPr>
        </p:nvGraphicFramePr>
        <p:xfrm>
          <a:off x="350215" y="5529064"/>
          <a:ext cx="6194740" cy="3106232"/>
        </p:xfrm>
        <a:graphic>
          <a:graphicData uri="http://schemas.openxmlformats.org/drawingml/2006/table">
            <a:tbl>
              <a:tblPr firstRow="1" firstCol="1" bandRow="1">
                <a:tableStyleId>{5940675A-B579-460E-94D1-54222C63F5DA}</a:tableStyleId>
              </a:tblPr>
              <a:tblGrid>
                <a:gridCol w="1307719">
                  <a:extLst>
                    <a:ext uri="{9D8B030D-6E8A-4147-A177-3AD203B41FA5}">
                      <a16:colId xmlns:a16="http://schemas.microsoft.com/office/drawing/2014/main" val="3678814145"/>
                    </a:ext>
                  </a:extLst>
                </a:gridCol>
                <a:gridCol w="4887021">
                  <a:extLst>
                    <a:ext uri="{9D8B030D-6E8A-4147-A177-3AD203B41FA5}">
                      <a16:colId xmlns:a16="http://schemas.microsoft.com/office/drawing/2014/main" val="1978290528"/>
                    </a:ext>
                  </a:extLst>
                </a:gridCol>
              </a:tblGrid>
              <a:tr h="0">
                <a:tc>
                  <a:txBody>
                    <a:bodyPr/>
                    <a:lstStyle/>
                    <a:p>
                      <a:pPr algn="ctr">
                        <a:lnSpc>
                          <a:spcPct val="115000"/>
                        </a:lnSpc>
                        <a:spcAft>
                          <a:spcPts val="0"/>
                        </a:spcAft>
                      </a:pPr>
                      <a:r>
                        <a:rPr lang="en-GB" sz="1400">
                          <a:effectLst/>
                          <a:latin typeface="Comic Sans MS" panose="030F0702030302020204" pitchFamily="66" charset="0"/>
                        </a:rPr>
                        <a:t>Key word</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latin typeface="Comic Sans MS" panose="030F0702030302020204" pitchFamily="66" charset="0"/>
                        </a:rPr>
                        <a:t>Examples</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001648"/>
                  </a:ext>
                </a:extLst>
              </a:tr>
              <a:tr h="0">
                <a:tc>
                  <a:txBody>
                    <a:bodyPr/>
                    <a:lstStyle/>
                    <a:p>
                      <a:pPr algn="ctr">
                        <a:lnSpc>
                          <a:spcPct val="115000"/>
                        </a:lnSpc>
                        <a:spcAft>
                          <a:spcPts val="0"/>
                        </a:spcAft>
                      </a:pPr>
                      <a:r>
                        <a:rPr lang="en-GB" sz="1400">
                          <a:effectLst/>
                          <a:latin typeface="Comic Sans MS" panose="030F0702030302020204" pitchFamily="66" charset="0"/>
                        </a:rPr>
                        <a:t>Culture</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268182"/>
                  </a:ext>
                </a:extLst>
              </a:tr>
              <a:tr h="0">
                <a:tc>
                  <a:txBody>
                    <a:bodyPr/>
                    <a:lstStyle/>
                    <a:p>
                      <a:pPr algn="ctr">
                        <a:lnSpc>
                          <a:spcPct val="115000"/>
                        </a:lnSpc>
                        <a:spcAft>
                          <a:spcPts val="0"/>
                        </a:spcAft>
                      </a:pPr>
                      <a:r>
                        <a:rPr lang="en-GB" sz="1400">
                          <a:effectLst/>
                          <a:latin typeface="Comic Sans MS" panose="030F0702030302020204" pitchFamily="66" charset="0"/>
                        </a:rPr>
                        <a:t>Nature</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endParaRPr lang="en-GB" sz="1400" dirty="0">
                        <a:effectLst/>
                        <a:latin typeface="Comic Sans MS" panose="030F0702030302020204" pitchFamily="66" charset="0"/>
                      </a:endParaRPr>
                    </a:p>
                    <a:p>
                      <a:pPr>
                        <a:lnSpc>
                          <a:spcPct val="115000"/>
                        </a:lnSpc>
                        <a:spcAft>
                          <a:spcPts val="0"/>
                        </a:spcAft>
                      </a:pPr>
                      <a:r>
                        <a:rPr lang="en-GB" sz="1400" dirty="0">
                          <a:effectLst/>
                          <a:latin typeface="Comic Sans MS" panose="030F0702030302020204" pitchFamily="66" charset="0"/>
                        </a:rPr>
                        <a:t>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660782"/>
                  </a:ext>
                </a:extLst>
              </a:tr>
              <a:tr h="0">
                <a:tc>
                  <a:txBody>
                    <a:bodyPr/>
                    <a:lstStyle/>
                    <a:p>
                      <a:pPr algn="ctr">
                        <a:lnSpc>
                          <a:spcPct val="115000"/>
                        </a:lnSpc>
                        <a:spcAft>
                          <a:spcPts val="0"/>
                        </a:spcAft>
                      </a:pPr>
                      <a:r>
                        <a:rPr lang="en-GB" sz="1400">
                          <a:effectLst/>
                          <a:latin typeface="Comic Sans MS" panose="030F0702030302020204" pitchFamily="66" charset="0"/>
                        </a:rPr>
                        <a:t>Nurture</a:t>
                      </a:r>
                      <a:endParaRPr lang="en-GB" sz="1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endParaRPr lang="en-GB" sz="1400" dirty="0">
                        <a:effectLst/>
                        <a:latin typeface="Comic Sans MS" panose="030F0702030302020204" pitchFamily="66" charset="0"/>
                      </a:endParaRPr>
                    </a:p>
                    <a:p>
                      <a:pPr>
                        <a:lnSpc>
                          <a:spcPct val="115000"/>
                        </a:lnSpc>
                        <a:spcAft>
                          <a:spcPts val="0"/>
                        </a:spcAft>
                      </a:pPr>
                      <a:r>
                        <a:rPr lang="en-GB" sz="1400" dirty="0">
                          <a:effectLst/>
                          <a:latin typeface="Comic Sans MS" panose="030F0702030302020204" pitchFamily="66" charset="0"/>
                        </a:rPr>
                        <a:t> </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4520333"/>
                  </a:ext>
                </a:extLst>
              </a:tr>
              <a:tr h="0">
                <a:tc>
                  <a:txBody>
                    <a:bodyPr/>
                    <a:lstStyle/>
                    <a:p>
                      <a:pPr algn="ctr">
                        <a:lnSpc>
                          <a:spcPct val="115000"/>
                        </a:lnSpc>
                        <a:spcAft>
                          <a:spcPts val="0"/>
                        </a:spcAft>
                      </a:pPr>
                      <a:r>
                        <a:rPr lang="en-GB" sz="1400" dirty="0" err="1">
                          <a:effectLst/>
                          <a:latin typeface="Comic Sans MS" panose="030F0702030302020204" pitchFamily="66" charset="0"/>
                        </a:rPr>
                        <a:t>Sociobiology</a:t>
                      </a: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r>
                        <a:rPr lang="en-GB" sz="1400" dirty="0">
                          <a:effectLst/>
                          <a:latin typeface="Comic Sans MS" panose="030F0702030302020204" pitchFamily="66" charset="0"/>
                        </a:rPr>
                        <a:t> </a:t>
                      </a:r>
                    </a:p>
                    <a:p>
                      <a:pPr>
                        <a:lnSpc>
                          <a:spcPct val="115000"/>
                        </a:lnSpc>
                        <a:spcAft>
                          <a:spcPts val="0"/>
                        </a:spcAft>
                      </a:pPr>
                      <a:endParaRPr lang="en-GB" sz="1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687575"/>
                  </a:ext>
                </a:extLst>
              </a:tr>
            </a:tbl>
          </a:graphicData>
        </a:graphic>
      </p:graphicFrame>
    </p:spTree>
    <p:extLst>
      <p:ext uri="{BB962C8B-B14F-4D97-AF65-F5344CB8AC3E}">
        <p14:creationId xmlns:p14="http://schemas.microsoft.com/office/powerpoint/2010/main" val="44111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3</a:t>
            </a:fld>
            <a:endParaRPr lang="en-GB">
              <a:solidFill>
                <a:prstClr val="black">
                  <a:tint val="75000"/>
                </a:prstClr>
              </a:solidFill>
            </a:endParaRPr>
          </a:p>
        </p:txBody>
      </p:sp>
      <p:sp>
        <p:nvSpPr>
          <p:cNvPr id="6" name="Title 1"/>
          <p:cNvSpPr txBox="1">
            <a:spLocks/>
          </p:cNvSpPr>
          <p:nvPr/>
        </p:nvSpPr>
        <p:spPr>
          <a:xfrm>
            <a:off x="126749" y="128464"/>
            <a:ext cx="6604501" cy="897583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a:latin typeface="Comic Sans MS" pitchFamily="66" charset="0"/>
              </a:rPr>
              <a:t>Overview of booklet.</a:t>
            </a:r>
            <a:endParaRPr lang="en-GB" b="1" u="sng" dirty="0">
              <a:highlight>
                <a:srgbClr val="00FF00"/>
              </a:highlight>
              <a:latin typeface="Comic Sans MS" pitchFamily="66" charset="0"/>
            </a:endParaRPr>
          </a:p>
          <a:p>
            <a:endParaRPr lang="en-GB" sz="1800" dirty="0">
              <a:solidFill>
                <a:srgbClr val="0E0E0E"/>
              </a:solidFill>
              <a:effectLst/>
              <a:latin typeface=".SF NS"/>
            </a:endParaRPr>
          </a:p>
          <a:p>
            <a:r>
              <a:rPr lang="en-GB" sz="1800" b="1" dirty="0">
                <a:solidFill>
                  <a:srgbClr val="0E0E0E"/>
                </a:solidFill>
                <a:effectLst/>
                <a:latin typeface=".SF NS"/>
              </a:rPr>
              <a:t>Print and Write Answers</a:t>
            </a:r>
            <a:endParaRPr lang="en-GB" sz="1800" dirty="0">
              <a:solidFill>
                <a:srgbClr val="0E0E0E"/>
              </a:solidFill>
              <a:effectLst/>
              <a:latin typeface=".SF NS"/>
            </a:endParaRPr>
          </a:p>
          <a:p>
            <a:r>
              <a:rPr lang="en-GB" sz="1800" dirty="0">
                <a:solidFill>
                  <a:srgbClr val="0E0E0E"/>
                </a:solidFill>
                <a:effectLst/>
                <a:latin typeface=".SF NS"/>
              </a:rPr>
              <a:t>• Please try to print this booklet and write your answers in it.</a:t>
            </a:r>
          </a:p>
          <a:p>
            <a:r>
              <a:rPr lang="en-GB" sz="1800" dirty="0">
                <a:solidFill>
                  <a:srgbClr val="0E0E0E"/>
                </a:solidFill>
                <a:effectLst/>
                <a:latin typeface=".SF NS"/>
              </a:rPr>
              <a:t>• Aim for approximately 20 double-sided pages.</a:t>
            </a:r>
          </a:p>
          <a:p>
            <a:r>
              <a:rPr lang="en-GB" sz="1800" dirty="0">
                <a:solidFill>
                  <a:srgbClr val="0E0E0E"/>
                </a:solidFill>
                <a:effectLst/>
                <a:latin typeface=".SF NS"/>
              </a:rPr>
              <a:t> </a:t>
            </a:r>
            <a:r>
              <a:rPr lang="en-GB" sz="1800" b="1" dirty="0">
                <a:solidFill>
                  <a:srgbClr val="0E0E0E"/>
                </a:solidFill>
                <a:effectLst/>
                <a:latin typeface=".SF NS"/>
              </a:rPr>
              <a:t>Start Work for September on Page 6</a:t>
            </a:r>
            <a:endParaRPr lang="en-GB" sz="1800" dirty="0">
              <a:solidFill>
                <a:srgbClr val="0E0E0E"/>
              </a:solidFill>
              <a:effectLst/>
              <a:latin typeface=".SF NS"/>
            </a:endParaRPr>
          </a:p>
          <a:p>
            <a:r>
              <a:rPr lang="en-GB" sz="1800" dirty="0">
                <a:solidFill>
                  <a:srgbClr val="0E0E0E"/>
                </a:solidFill>
                <a:effectLst/>
                <a:latin typeface=".SF NS"/>
              </a:rPr>
              <a:t>• Prior to this, you’ll find information from the specification about the course and a very important checklist.</a:t>
            </a:r>
          </a:p>
          <a:p>
            <a:r>
              <a:rPr lang="en-GB" sz="1800" dirty="0">
                <a:solidFill>
                  <a:srgbClr val="0E0E0E"/>
                </a:solidFill>
                <a:effectLst/>
                <a:latin typeface=".SF NS"/>
              </a:rPr>
              <a:t>• Use the checklist to review your learning after completing the booklet.</a:t>
            </a:r>
          </a:p>
          <a:p>
            <a:r>
              <a:rPr lang="en-GB" sz="1800" dirty="0">
                <a:solidFill>
                  <a:srgbClr val="0E0E0E"/>
                </a:solidFill>
                <a:effectLst/>
                <a:latin typeface=".SF NS"/>
              </a:rPr>
              <a:t> </a:t>
            </a:r>
            <a:r>
              <a:rPr lang="en-GB" sz="1800" b="1" dirty="0">
                <a:solidFill>
                  <a:srgbClr val="0E0E0E"/>
                </a:solidFill>
                <a:effectLst/>
                <a:latin typeface=".SF NS"/>
              </a:rPr>
              <a:t>Purpose of the Booklet</a:t>
            </a:r>
            <a:endParaRPr lang="en-GB" sz="1800" dirty="0">
              <a:solidFill>
                <a:srgbClr val="0E0E0E"/>
              </a:solidFill>
              <a:effectLst/>
              <a:latin typeface=".SF NS"/>
            </a:endParaRPr>
          </a:p>
          <a:p>
            <a:r>
              <a:rPr lang="en-GB" sz="1800" dirty="0">
                <a:solidFill>
                  <a:srgbClr val="0E0E0E"/>
                </a:solidFill>
                <a:effectLst/>
                <a:latin typeface=".SF NS"/>
              </a:rPr>
              <a:t>• The booklet is designed to set the foundation for the rest of the course.</a:t>
            </a:r>
          </a:p>
          <a:p>
            <a:r>
              <a:rPr lang="en-GB" sz="1800" dirty="0">
                <a:solidFill>
                  <a:srgbClr val="0E0E0E"/>
                </a:solidFill>
                <a:effectLst/>
                <a:latin typeface=".SF NS"/>
              </a:rPr>
              <a:t>• Sociology may be new to many of you, and the course demands mean we have limited free time throughout the year.</a:t>
            </a:r>
          </a:p>
          <a:p>
            <a:r>
              <a:rPr lang="en-GB" sz="1800" dirty="0">
                <a:solidFill>
                  <a:srgbClr val="0E0E0E"/>
                </a:solidFill>
                <a:effectLst/>
                <a:latin typeface=".SF NS"/>
              </a:rPr>
              <a:t> </a:t>
            </a:r>
            <a:r>
              <a:rPr lang="en-GB" sz="1800" b="1" dirty="0">
                <a:solidFill>
                  <a:srgbClr val="0E0E0E"/>
                </a:solidFill>
                <a:effectLst/>
                <a:latin typeface=".SF NS"/>
              </a:rPr>
              <a:t>Mandatory and Necessary</a:t>
            </a:r>
            <a:endParaRPr lang="en-GB" sz="1800" dirty="0">
              <a:solidFill>
                <a:srgbClr val="0E0E0E"/>
              </a:solidFill>
              <a:effectLst/>
              <a:latin typeface=".SF NS"/>
            </a:endParaRPr>
          </a:p>
          <a:p>
            <a:r>
              <a:rPr lang="en-GB" sz="1800" dirty="0">
                <a:solidFill>
                  <a:srgbClr val="0E0E0E"/>
                </a:solidFill>
                <a:effectLst/>
                <a:latin typeface=".SF NS"/>
              </a:rPr>
              <a:t>• This booklet is both mandatory and necessary to understand the content we will explore in September.</a:t>
            </a:r>
          </a:p>
          <a:p>
            <a:r>
              <a:rPr lang="en-GB" sz="1800" dirty="0">
                <a:solidFill>
                  <a:srgbClr val="0E0E0E"/>
                </a:solidFill>
                <a:effectLst/>
                <a:latin typeface=".SF NS"/>
              </a:rPr>
              <a:t>• Bring this booklet during your first week to ensure it is completed by the end of that week.</a:t>
            </a:r>
          </a:p>
          <a:p>
            <a:r>
              <a:rPr lang="en-GB" sz="1800" dirty="0">
                <a:solidFill>
                  <a:srgbClr val="0E0E0E"/>
                </a:solidFill>
                <a:effectLst/>
                <a:latin typeface=".SF NS"/>
              </a:rPr>
              <a:t>• This allows you to ask any final questions about the content.</a:t>
            </a:r>
          </a:p>
          <a:p>
            <a:r>
              <a:rPr lang="en-GB" sz="1800" b="1" dirty="0">
                <a:solidFill>
                  <a:srgbClr val="0E0E0E"/>
                </a:solidFill>
                <a:effectLst/>
                <a:latin typeface=".SF NS"/>
              </a:rPr>
              <a:t>Research and Develop Skills</a:t>
            </a:r>
            <a:endParaRPr lang="en-GB" sz="1800" dirty="0">
              <a:solidFill>
                <a:srgbClr val="0E0E0E"/>
              </a:solidFill>
              <a:effectLst/>
              <a:latin typeface=".SF NS"/>
            </a:endParaRPr>
          </a:p>
          <a:p>
            <a:r>
              <a:rPr lang="en-GB" sz="1800" dirty="0">
                <a:solidFill>
                  <a:srgbClr val="0E0E0E"/>
                </a:solidFill>
                <a:effectLst/>
                <a:latin typeface=".SF NS"/>
              </a:rPr>
              <a:t>• You will need to research all relevant topics that come up in the booklet.</a:t>
            </a:r>
          </a:p>
          <a:p>
            <a:r>
              <a:rPr lang="en-GB" sz="1800" dirty="0">
                <a:solidFill>
                  <a:srgbClr val="0E0E0E"/>
                </a:solidFill>
                <a:effectLst/>
                <a:latin typeface=".SF NS"/>
              </a:rPr>
              <a:t>• The skills developed here will greatly assist you throughout the course.</a:t>
            </a:r>
          </a:p>
          <a:p>
            <a:r>
              <a:rPr lang="en-GB" sz="1800" b="1" dirty="0">
                <a:solidFill>
                  <a:srgbClr val="0E0E0E"/>
                </a:solidFill>
                <a:effectLst/>
                <a:latin typeface=".SF NS"/>
              </a:rPr>
              <a:t>Utilize Resources</a:t>
            </a:r>
            <a:endParaRPr lang="en-GB" sz="1800" dirty="0">
              <a:solidFill>
                <a:srgbClr val="0E0E0E"/>
              </a:solidFill>
              <a:effectLst/>
              <a:latin typeface=".SF NS"/>
            </a:endParaRPr>
          </a:p>
          <a:p>
            <a:r>
              <a:rPr lang="en-GB" sz="1800" dirty="0">
                <a:solidFill>
                  <a:srgbClr val="0E0E0E"/>
                </a:solidFill>
                <a:effectLst/>
                <a:latin typeface=".SF NS"/>
              </a:rPr>
              <a:t>• Remember, Google and YouTube are your friends!</a:t>
            </a:r>
          </a:p>
          <a:p>
            <a:endParaRPr lang="en-GB" sz="2000" u="sng" dirty="0">
              <a:latin typeface="Comic Sans MS" pitchFamily="66" charset="0"/>
            </a:endParaRPr>
          </a:p>
        </p:txBody>
      </p:sp>
    </p:spTree>
    <p:extLst>
      <p:ext uri="{BB962C8B-B14F-4D97-AF65-F5344CB8AC3E}">
        <p14:creationId xmlns:p14="http://schemas.microsoft.com/office/powerpoint/2010/main" val="4236651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30</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Culture and nature</a:t>
            </a:r>
          </a:p>
        </p:txBody>
      </p:sp>
      <p:sp>
        <p:nvSpPr>
          <p:cNvPr id="13" name="Title 1"/>
          <p:cNvSpPr txBox="1">
            <a:spLocks/>
          </p:cNvSpPr>
          <p:nvPr/>
        </p:nvSpPr>
        <p:spPr>
          <a:xfrm>
            <a:off x="76295" y="602323"/>
            <a:ext cx="6639968" cy="175838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anose="030F0702030302020204" pitchFamily="66" charset="0"/>
              </a:rPr>
              <a:t>There is a long standing argument over what influences the way we behave. Some think it’s due to nature, some think nurture, others think evolution (</a:t>
            </a:r>
            <a:r>
              <a:rPr lang="en-GB" sz="1400" dirty="0" err="1">
                <a:latin typeface="Comic Sans MS" panose="030F0702030302020204" pitchFamily="66" charset="0"/>
              </a:rPr>
              <a:t>sociobiology</a:t>
            </a:r>
            <a:r>
              <a:rPr lang="en-GB" sz="1400" dirty="0">
                <a:latin typeface="Comic Sans MS" panose="030F0702030302020204" pitchFamily="66" charset="0"/>
              </a:rPr>
              <a:t>).</a:t>
            </a:r>
          </a:p>
          <a:p>
            <a:r>
              <a:rPr lang="en-GB" sz="1400" dirty="0">
                <a:latin typeface="Comic Sans MS" panose="030F0702030302020204" pitchFamily="66" charset="0"/>
              </a:rPr>
              <a:t>There are cases where by children haven’t been socialised in the way expected and as such, this impacts on their behaviour (as you will see when you complete your homework on socialisation).</a:t>
            </a:r>
          </a:p>
          <a:p>
            <a:r>
              <a:rPr lang="en-GB" sz="1400" dirty="0">
                <a:latin typeface="Comic Sans MS" panose="030F0702030302020204" pitchFamily="66" charset="0"/>
              </a:rPr>
              <a:t>Sociologists believe that these cases can help us to answer what really causes us to behave the way we do. </a:t>
            </a:r>
          </a:p>
        </p:txBody>
      </p:sp>
      <p:graphicFrame>
        <p:nvGraphicFramePr>
          <p:cNvPr id="2" name="Table 1"/>
          <p:cNvGraphicFramePr>
            <a:graphicFrameLocks noGrp="1"/>
          </p:cNvGraphicFramePr>
          <p:nvPr>
            <p:extLst>
              <p:ext uri="{D42A27DB-BD31-4B8C-83A1-F6EECF244321}">
                <p14:modId xmlns:p14="http://schemas.microsoft.com/office/powerpoint/2010/main" val="824102598"/>
              </p:ext>
            </p:extLst>
          </p:nvPr>
        </p:nvGraphicFramePr>
        <p:xfrm>
          <a:off x="97199" y="2504728"/>
          <a:ext cx="6633263" cy="5282798"/>
        </p:xfrm>
        <a:graphic>
          <a:graphicData uri="http://schemas.openxmlformats.org/drawingml/2006/table">
            <a:tbl>
              <a:tblPr firstRow="1" firstCol="1" bandRow="1">
                <a:tableStyleId>{5940675A-B579-460E-94D1-54222C63F5DA}</a:tableStyleId>
              </a:tblPr>
              <a:tblGrid>
                <a:gridCol w="3419971">
                  <a:extLst>
                    <a:ext uri="{9D8B030D-6E8A-4147-A177-3AD203B41FA5}">
                      <a16:colId xmlns:a16="http://schemas.microsoft.com/office/drawing/2014/main" val="288557484"/>
                    </a:ext>
                  </a:extLst>
                </a:gridCol>
                <a:gridCol w="3213292">
                  <a:extLst>
                    <a:ext uri="{9D8B030D-6E8A-4147-A177-3AD203B41FA5}">
                      <a16:colId xmlns:a16="http://schemas.microsoft.com/office/drawing/2014/main" val="1208100701"/>
                    </a:ext>
                  </a:extLst>
                </a:gridCol>
              </a:tblGrid>
              <a:tr h="3206639">
                <a:tc>
                  <a:txBody>
                    <a:bodyPr/>
                    <a:lstStyle/>
                    <a:p>
                      <a:pPr algn="ctr">
                        <a:lnSpc>
                          <a:spcPct val="115000"/>
                        </a:lnSpc>
                        <a:spcAft>
                          <a:spcPts val="0"/>
                        </a:spcAft>
                      </a:pPr>
                      <a:r>
                        <a:rPr lang="en-GB" sz="1400" u="sng" dirty="0">
                          <a:effectLst/>
                          <a:latin typeface="Comic Sans MS" panose="030F0702030302020204" pitchFamily="66" charset="0"/>
                        </a:rPr>
                        <a:t>Evidence for Nature</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Scan                                                    </a:t>
                      </a:r>
                      <a:r>
                        <a:rPr lang="en-GB" sz="1400" u="none" strike="noStrike" dirty="0">
                          <a:solidFill>
                            <a:schemeClr val="bg1"/>
                          </a:solidFill>
                          <a:effectLst/>
                          <a:latin typeface="Comic Sans MS" panose="030F0702030302020204" pitchFamily="66" charset="0"/>
                        </a:rPr>
                        <a:t>Scan                                            </a:t>
                      </a:r>
                      <a:endParaRPr lang="en-GB" sz="1400" dirty="0">
                        <a:solidFill>
                          <a:schemeClr val="bg1"/>
                        </a:solidFill>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5353" marR="65353" marT="0" marB="0"/>
                </a:tc>
                <a:tc>
                  <a:txBody>
                    <a:bodyPr/>
                    <a:lstStyle/>
                    <a:p>
                      <a:pPr algn="ctr">
                        <a:lnSpc>
                          <a:spcPct val="115000"/>
                        </a:lnSpc>
                        <a:spcAft>
                          <a:spcPts val="0"/>
                        </a:spcAft>
                      </a:pPr>
                      <a:r>
                        <a:rPr lang="en-GB" sz="1400" u="sng" dirty="0">
                          <a:effectLst/>
                          <a:latin typeface="Comic Sans MS" panose="030F0702030302020204" pitchFamily="66" charset="0"/>
                        </a:rPr>
                        <a:t>Evidence for Nurture</a:t>
                      </a:r>
                    </a:p>
                    <a:p>
                      <a:pPr algn="ctr">
                        <a:lnSpc>
                          <a:spcPct val="115000"/>
                        </a:lnSpc>
                        <a:spcAft>
                          <a:spcPts val="0"/>
                        </a:spcAft>
                      </a:pPr>
                      <a:endParaRPr lang="en-GB" sz="140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140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140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140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140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400" u="none" dirty="0">
                          <a:effectLst/>
                          <a:latin typeface="Comic Sans MS" panose="030F0702030302020204" pitchFamily="66" charset="0"/>
                          <a:ea typeface="Calibri" panose="020F0502020204030204" pitchFamily="34" charset="0"/>
                          <a:cs typeface="Times New Roman" panose="02020603050405020304" pitchFamily="18" charset="0"/>
                        </a:rPr>
                        <a:t>Scan                                    </a:t>
                      </a:r>
                    </a:p>
                  </a:txBody>
                  <a:tcPr marL="65353" marR="65353" marT="0" marB="0"/>
                </a:tc>
                <a:extLst>
                  <a:ext uri="{0D108BD9-81ED-4DB2-BD59-A6C34878D82A}">
                    <a16:rowId xmlns:a16="http://schemas.microsoft.com/office/drawing/2014/main" val="779084095"/>
                  </a:ext>
                </a:extLst>
              </a:tr>
              <a:tr h="2076159">
                <a:tc gridSpan="2">
                  <a:txBody>
                    <a:bodyPr/>
                    <a:lstStyle/>
                    <a:p>
                      <a:pPr algn="ctr">
                        <a:lnSpc>
                          <a:spcPct val="115000"/>
                        </a:lnSpc>
                        <a:spcAft>
                          <a:spcPts val="0"/>
                        </a:spcAft>
                      </a:pPr>
                      <a:r>
                        <a:rPr lang="en-GB" sz="1400" u="sng" dirty="0">
                          <a:effectLst/>
                          <a:latin typeface="Comic Sans MS" panose="030F0702030302020204" pitchFamily="66" charset="0"/>
                        </a:rPr>
                        <a:t>Evidence for </a:t>
                      </a:r>
                      <a:r>
                        <a:rPr lang="en-GB" sz="1400" u="sng" dirty="0" err="1">
                          <a:effectLst/>
                          <a:latin typeface="Comic Sans MS" panose="030F0702030302020204" pitchFamily="66" charset="0"/>
                        </a:rPr>
                        <a:t>sociobiology</a:t>
                      </a:r>
                      <a:r>
                        <a:rPr lang="en-GB" sz="1400" u="sng"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ndParaRPr>
                    </a:p>
                    <a:p>
                      <a:pPr algn="ctr">
                        <a:lnSpc>
                          <a:spcPct val="115000"/>
                        </a:lnSpc>
                        <a:spcAft>
                          <a:spcPts val="0"/>
                        </a:spcAft>
                      </a:pPr>
                      <a:r>
                        <a:rPr lang="en-GB" sz="1400" u="none" strike="noStrike" dirty="0">
                          <a:effectLst/>
                          <a:latin typeface="Comic Sans MS" panose="030F0702030302020204" pitchFamily="66" charset="0"/>
                        </a:rPr>
                        <a:t> </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5353" marR="65353" marT="0" marB="0"/>
                </a:tc>
                <a:tc hMerge="1">
                  <a:txBody>
                    <a:bodyPr/>
                    <a:lstStyle/>
                    <a:p>
                      <a:endParaRPr lang="en-GB"/>
                    </a:p>
                  </a:txBody>
                  <a:tcPr/>
                </a:tc>
                <a:extLst>
                  <a:ext uri="{0D108BD9-81ED-4DB2-BD59-A6C34878D82A}">
                    <a16:rowId xmlns:a16="http://schemas.microsoft.com/office/drawing/2014/main" val="1596480453"/>
                  </a:ext>
                </a:extLst>
              </a:tr>
            </a:tbl>
          </a:graphicData>
        </a:graphic>
      </p:graphicFrame>
      <p:sp>
        <p:nvSpPr>
          <p:cNvPr id="11" name="Title 1"/>
          <p:cNvSpPr txBox="1">
            <a:spLocks/>
          </p:cNvSpPr>
          <p:nvPr/>
        </p:nvSpPr>
        <p:spPr>
          <a:xfrm>
            <a:off x="97199" y="7845937"/>
            <a:ext cx="6639968" cy="1862861"/>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anose="030F0702030302020204" pitchFamily="66" charset="0"/>
              </a:rPr>
              <a:t>Using evidence, explain which you think has most influence over our behaviour. </a:t>
            </a:r>
          </a:p>
          <a:p>
            <a:r>
              <a:rPr lang="en-GB" sz="14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8" name="Picture 7"/>
          <p:cNvPicPr>
            <a:picLocks noChangeAspect="1"/>
          </p:cNvPicPr>
          <p:nvPr/>
        </p:nvPicPr>
        <p:blipFill rotWithShape="1">
          <a:blip r:embed="rId3"/>
          <a:srcRect r="50000"/>
          <a:stretch/>
        </p:blipFill>
        <p:spPr>
          <a:xfrm>
            <a:off x="144261" y="2527469"/>
            <a:ext cx="720831" cy="750962"/>
          </a:xfrm>
          <a:prstGeom prst="rect">
            <a:avLst/>
          </a:prstGeom>
        </p:spPr>
      </p:pic>
      <p:sp>
        <p:nvSpPr>
          <p:cNvPr id="9" name="AutoShape 2" descr="Nature V Nurture in Socc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rotWithShape="1">
          <a:blip r:embed="rId3"/>
          <a:srcRect l="50000" r="8676" b="8000"/>
          <a:stretch/>
        </p:blipFill>
        <p:spPr>
          <a:xfrm>
            <a:off x="6136502" y="2504728"/>
            <a:ext cx="576065" cy="668047"/>
          </a:xfrm>
          <a:prstGeom prst="rect">
            <a:avLst/>
          </a:prstGeom>
        </p:spPr>
      </p:pic>
      <p:pic>
        <p:nvPicPr>
          <p:cNvPr id="15" name="Picture 14"/>
          <p:cNvPicPr>
            <a:picLocks noChangeAspect="1"/>
          </p:cNvPicPr>
          <p:nvPr/>
        </p:nvPicPr>
        <p:blipFill>
          <a:blip r:embed="rId4"/>
          <a:stretch>
            <a:fillRect/>
          </a:stretch>
        </p:blipFill>
        <p:spPr>
          <a:xfrm>
            <a:off x="211390" y="5745088"/>
            <a:ext cx="1191391" cy="566459"/>
          </a:xfrm>
          <a:prstGeom prst="rect">
            <a:avLst/>
          </a:prstGeom>
        </p:spPr>
      </p:pic>
      <p:pic>
        <p:nvPicPr>
          <p:cNvPr id="3" name="Picture 2">
            <a:extLst>
              <a:ext uri="{FF2B5EF4-FFF2-40B4-BE49-F238E27FC236}">
                <a16:creationId xmlns:a16="http://schemas.microsoft.com/office/drawing/2014/main" id="{36497030-1357-8EA2-71F6-C803EED88984}"/>
              </a:ext>
            </a:extLst>
          </p:cNvPr>
          <p:cNvPicPr>
            <a:picLocks noChangeAspect="1"/>
          </p:cNvPicPr>
          <p:nvPr/>
        </p:nvPicPr>
        <p:blipFill>
          <a:blip r:embed="rId5"/>
          <a:stretch>
            <a:fillRect/>
          </a:stretch>
        </p:blipFill>
        <p:spPr>
          <a:xfrm>
            <a:off x="3486150" y="4238625"/>
            <a:ext cx="1428750" cy="1428750"/>
          </a:xfrm>
          <a:prstGeom prst="rect">
            <a:avLst/>
          </a:prstGeom>
        </p:spPr>
      </p:pic>
      <p:pic>
        <p:nvPicPr>
          <p:cNvPr id="6" name="Picture 5">
            <a:extLst>
              <a:ext uri="{FF2B5EF4-FFF2-40B4-BE49-F238E27FC236}">
                <a16:creationId xmlns:a16="http://schemas.microsoft.com/office/drawing/2014/main" id="{E232D5F5-041A-2178-B142-E8A1BE3F7CAD}"/>
              </a:ext>
            </a:extLst>
          </p:cNvPr>
          <p:cNvPicPr>
            <a:picLocks noChangeAspect="1"/>
          </p:cNvPicPr>
          <p:nvPr/>
        </p:nvPicPr>
        <p:blipFill>
          <a:blip r:embed="rId6"/>
          <a:stretch>
            <a:fillRect/>
          </a:stretch>
        </p:blipFill>
        <p:spPr>
          <a:xfrm>
            <a:off x="99018" y="4246645"/>
            <a:ext cx="1428750" cy="1428750"/>
          </a:xfrm>
          <a:prstGeom prst="rect">
            <a:avLst/>
          </a:prstGeom>
        </p:spPr>
      </p:pic>
    </p:spTree>
    <p:extLst>
      <p:ext uri="{BB962C8B-B14F-4D97-AF65-F5344CB8AC3E}">
        <p14:creationId xmlns:p14="http://schemas.microsoft.com/office/powerpoint/2010/main" val="4188738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070"/>
          <p:cNvSpPr txBox="1">
            <a:spLocks/>
          </p:cNvSpPr>
          <p:nvPr/>
        </p:nvSpPr>
        <p:spPr>
          <a:xfrm>
            <a:off x="188640" y="8144261"/>
            <a:ext cx="6326460" cy="15690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b="1" i="1" dirty="0">
                <a:effectLst/>
                <a:latin typeface="Comic Sans MS" panose="030F0702030302020204" pitchFamily="66" charset="0"/>
                <a:ea typeface="Calibri" panose="020F0502020204030204" pitchFamily="34" charset="0"/>
                <a:cs typeface="Times New Roman" panose="02020603050405020304" pitchFamily="18" charset="0"/>
              </a:rPr>
              <a:t>Other key terms </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STEM</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 Science, technology, engineering and mathematics.</a:t>
            </a:r>
          </a:p>
          <a:p>
            <a:pPr marL="342900" lvl="0" indent="-342900">
              <a:spcAft>
                <a:spcPts val="0"/>
              </a:spcAft>
              <a:buFont typeface="Symbol" panose="05050102010706020507" pitchFamily="18" charset="2"/>
              <a:buChar char=""/>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Patriarchal</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 Male dominated society</a:t>
            </a:r>
          </a:p>
          <a:p>
            <a:pPr marL="342900" lvl="0" indent="-342900">
              <a:spcAft>
                <a:spcPts val="0"/>
              </a:spcAft>
              <a:buFont typeface="Symbol" panose="05050102010706020507" pitchFamily="18" charset="2"/>
              <a:buChar char=""/>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Glass ceiling</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 An informal barrier that prevents women from achieving senior positions.</a:t>
            </a:r>
          </a:p>
          <a:p>
            <a:pPr marL="342900" lvl="0" indent="-342900">
              <a:spcAft>
                <a:spcPts val="0"/>
              </a:spcAft>
              <a:buFont typeface="Symbol" panose="05050102010706020507" pitchFamily="18" charset="2"/>
              <a:buChar char=""/>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Socially organised labour</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 Human activity intended to satisfy the economic needs of society.</a:t>
            </a:r>
          </a:p>
          <a:p>
            <a:pPr>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31</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Sex and Gender </a:t>
            </a:r>
          </a:p>
        </p:txBody>
      </p:sp>
      <p:sp>
        <p:nvSpPr>
          <p:cNvPr id="13" name="Title 1"/>
          <p:cNvSpPr txBox="1">
            <a:spLocks/>
          </p:cNvSpPr>
          <p:nvPr/>
        </p:nvSpPr>
        <p:spPr>
          <a:xfrm>
            <a:off x="76295" y="760286"/>
            <a:ext cx="6639968" cy="2262445"/>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Do Now</a:t>
            </a:r>
          </a:p>
          <a:p>
            <a:endParaRPr lang="en-GB" sz="1400" b="1" u="sng" dirty="0">
              <a:latin typeface="Comic Sans MS" panose="030F0702030302020204" pitchFamily="66" charset="0"/>
            </a:endParaRPr>
          </a:p>
          <a:p>
            <a:pPr algn="l"/>
            <a:r>
              <a:rPr lang="en-GB" sz="1400" dirty="0">
                <a:latin typeface="Comic Sans MS" panose="030F0702030302020204" pitchFamily="66" charset="0"/>
              </a:rPr>
              <a:t>Create a new male or female classmate and then label the characters.</a:t>
            </a:r>
          </a:p>
          <a:p>
            <a:pPr algn="l"/>
            <a:r>
              <a:rPr lang="en-GB" sz="1400" dirty="0">
                <a:latin typeface="Comic Sans MS" panose="030F0702030302020204" pitchFamily="66" charset="0"/>
              </a:rPr>
              <a:t>• Give them a nickname</a:t>
            </a:r>
          </a:p>
          <a:p>
            <a:pPr algn="l"/>
            <a:r>
              <a:rPr lang="en-GB" sz="1400" dirty="0">
                <a:latin typeface="Comic Sans MS" panose="030F0702030302020204" pitchFamily="66" charset="0"/>
              </a:rPr>
              <a:t>• What toys/games they would have as a child?</a:t>
            </a:r>
          </a:p>
          <a:p>
            <a:pPr algn="l"/>
            <a:r>
              <a:rPr lang="en-GB" sz="1400" dirty="0">
                <a:latin typeface="Comic Sans MS" panose="030F0702030302020204" pitchFamily="66" charset="0"/>
              </a:rPr>
              <a:t>• What films/books they would enjoy?</a:t>
            </a:r>
          </a:p>
          <a:p>
            <a:pPr algn="l"/>
            <a:r>
              <a:rPr lang="en-GB" sz="1400" dirty="0">
                <a:latin typeface="Comic Sans MS" panose="030F0702030302020204" pitchFamily="66" charset="0"/>
              </a:rPr>
              <a:t>• What subjects they would choose at school?</a:t>
            </a:r>
          </a:p>
          <a:p>
            <a:pPr algn="l"/>
            <a:r>
              <a:rPr lang="en-GB" sz="1400" dirty="0">
                <a:latin typeface="Comic Sans MS" panose="030F0702030302020204" pitchFamily="66" charset="0"/>
              </a:rPr>
              <a:t>• What is their favourite colour?</a:t>
            </a:r>
          </a:p>
          <a:p>
            <a:pPr algn="l"/>
            <a:r>
              <a:rPr lang="en-GB" sz="1400" dirty="0">
                <a:latin typeface="Comic Sans MS" panose="030F0702030302020204" pitchFamily="66" charset="0"/>
              </a:rPr>
              <a:t>• Give them a career aspiration (be sensible – realistically there will not be many astronauts!)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683" y="3872880"/>
            <a:ext cx="2712374" cy="3133180"/>
          </a:xfrm>
          <a:prstGeom prst="rect">
            <a:avLst/>
          </a:prstGeom>
          <a:noFill/>
          <a:ln>
            <a:noFill/>
          </a:ln>
        </p:spPr>
      </p:pic>
    </p:spTree>
    <p:extLst>
      <p:ext uri="{BB962C8B-B14F-4D97-AF65-F5344CB8AC3E}">
        <p14:creationId xmlns:p14="http://schemas.microsoft.com/office/powerpoint/2010/main" val="38801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32</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Sex and Gender </a:t>
            </a:r>
          </a:p>
        </p:txBody>
      </p:sp>
      <p:sp>
        <p:nvSpPr>
          <p:cNvPr id="13" name="Title 1"/>
          <p:cNvSpPr txBox="1">
            <a:spLocks/>
          </p:cNvSpPr>
          <p:nvPr/>
        </p:nvSpPr>
        <p:spPr>
          <a:xfrm>
            <a:off x="76295" y="694034"/>
            <a:ext cx="6639968" cy="3040586"/>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Define…In sociology… </a:t>
            </a:r>
          </a:p>
          <a:p>
            <a:endParaRPr lang="en-GB" sz="1400" b="1" u="sng" dirty="0">
              <a:latin typeface="Comic Sans MS" panose="030F0702030302020204" pitchFamily="66" charset="0"/>
            </a:endParaRPr>
          </a:p>
          <a:p>
            <a:pPr algn="l"/>
            <a:r>
              <a:rPr lang="en-GB" sz="1400" dirty="0">
                <a:latin typeface="Comic Sans MS" panose="030F0702030302020204" pitchFamily="66" charset="0"/>
              </a:rPr>
              <a:t>…sex means… ________________________________________________________________________________________________________________________________________________________________________________________________________________________________________</a:t>
            </a:r>
          </a:p>
          <a:p>
            <a:endParaRPr lang="en-GB" sz="1400" b="1" u="sng" dirty="0">
              <a:latin typeface="Comic Sans MS" panose="030F0702030302020204" pitchFamily="66" charset="0"/>
            </a:endParaRPr>
          </a:p>
          <a:p>
            <a:pPr algn="l"/>
            <a:r>
              <a:rPr lang="en-GB" sz="1400" dirty="0">
                <a:latin typeface="Comic Sans MS" panose="030F0702030302020204" pitchFamily="66" charset="0"/>
              </a:rPr>
              <a:t>…gender means… 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 Box 22"/>
          <p:cNvSpPr txBox="1">
            <a:spLocks/>
          </p:cNvSpPr>
          <p:nvPr/>
        </p:nvSpPr>
        <p:spPr>
          <a:xfrm>
            <a:off x="76295" y="3828192"/>
            <a:ext cx="6639968" cy="588060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Looking back to your class mate…</a:t>
            </a:r>
          </a:p>
          <a:p>
            <a:pPr algn="ctr">
              <a:lnSpc>
                <a:spcPct val="115000"/>
              </a:lnSpc>
              <a:spcAft>
                <a:spcPts val="1000"/>
              </a:spcAft>
            </a:pP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Does your person fit a stereotype of what a male / female is like? ____________________________________________________________________________________________________________________</a:t>
            </a:r>
          </a:p>
          <a:p>
            <a:pP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How many people in our class designed a stereotypical class mate? </a:t>
            </a:r>
            <a:r>
              <a:rPr lang="en-GB" sz="1400" dirty="0">
                <a:latin typeface="Comic Sans MS" panose="030F0702030302020204" pitchFamily="66"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50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What do you think influences our beliefs about the behaviour of males and females? </a:t>
            </a:r>
          </a:p>
          <a:p>
            <a:pPr>
              <a:lnSpc>
                <a:spcPct val="150000"/>
              </a:lnSpc>
              <a:spcAft>
                <a:spcPts val="10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effectLs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715000" y="3584848"/>
            <a:ext cx="886619" cy="1026612"/>
          </a:xfrm>
          <a:prstGeom prst="rect">
            <a:avLst/>
          </a:prstGeom>
        </p:spPr>
      </p:pic>
    </p:spTree>
    <p:extLst>
      <p:ext uri="{BB962C8B-B14F-4D97-AF65-F5344CB8AC3E}">
        <p14:creationId xmlns:p14="http://schemas.microsoft.com/office/powerpoint/2010/main" val="264580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33</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Sex and Gender </a:t>
            </a:r>
          </a:p>
        </p:txBody>
      </p:sp>
      <p:sp>
        <p:nvSpPr>
          <p:cNvPr id="13" name="Title 1"/>
          <p:cNvSpPr txBox="1">
            <a:spLocks/>
          </p:cNvSpPr>
          <p:nvPr/>
        </p:nvSpPr>
        <p:spPr>
          <a:xfrm>
            <a:off x="79596" y="632520"/>
            <a:ext cx="6639968" cy="411495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anose="030F0702030302020204" pitchFamily="66" charset="0"/>
              </a:rPr>
              <a:t>Today gender stereotypes are being broken down and girls are encouraged as much as boys to study STEM subjects, excel at school and are encouraged to have high career aspirations.  Women enter into politics and take up roles as CEO’s in large corporations, breaking the glass ceiling that once existed.  Although there are laws to ensure equality occurs, this is not always the case when we look at contemporary British society.  Recently the BBC has been highlighted as paying women less than their male counterparts for doing the same job and it has been found that fewer women have been offered the ‘top’ jobs within the organisation.  </a:t>
            </a:r>
          </a:p>
          <a:p>
            <a:endParaRPr lang="en-GB" sz="1400" dirty="0">
              <a:latin typeface="Comic Sans MS" panose="030F0702030302020204" pitchFamily="66" charset="0"/>
            </a:endParaRPr>
          </a:p>
          <a:p>
            <a:r>
              <a:rPr lang="en-GB" sz="1400" dirty="0">
                <a:latin typeface="Comic Sans MS" panose="030F0702030302020204" pitchFamily="66" charset="0"/>
              </a:rPr>
              <a:t>Societies and cultures make assumptions about what men and women should do, some believe that men should be tough and provide for their family whilst women stay at home and look after their family.  Some people put this down to biology!  This has not always been the case though and does not exist in all societies.</a:t>
            </a:r>
          </a:p>
          <a:p>
            <a:endParaRPr lang="en-GB" sz="1400" dirty="0">
              <a:latin typeface="Comic Sans MS" panose="030F0702030302020204" pitchFamily="66" charset="0"/>
            </a:endParaRPr>
          </a:p>
          <a:p>
            <a:r>
              <a:rPr lang="en-GB" sz="1400" dirty="0">
                <a:latin typeface="Comic Sans MS" panose="030F0702030302020204" pitchFamily="66" charset="0"/>
              </a:rPr>
              <a:t>So… going back to the question, what makes a boy a boy and a girl a girl.  Let’s imagine a scenario.</a:t>
            </a:r>
          </a:p>
        </p:txBody>
      </p:sp>
      <p:sp>
        <p:nvSpPr>
          <p:cNvPr id="7" name="Text Box 27"/>
          <p:cNvSpPr txBox="1">
            <a:spLocks/>
          </p:cNvSpPr>
          <p:nvPr/>
        </p:nvSpPr>
        <p:spPr>
          <a:xfrm>
            <a:off x="79596" y="4884263"/>
            <a:ext cx="6674470" cy="4824535"/>
          </a:xfrm>
          <a:prstGeom prst="rect">
            <a:avLst/>
          </a:prstGeom>
          <a:solidFill>
            <a:schemeClr val="lt1"/>
          </a:solidFill>
          <a:ln w="38100">
            <a:solidFill>
              <a:prstClr val="black"/>
            </a:solid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Identical twins are born and both boys are happy and healthy.  However, a serious accident happens soon after birth and one of the boys needs to have their genitals reconstructed as if they were female.  The children as raised from babies as brother and sister.  </a:t>
            </a:r>
            <a:endParaRPr lang="en-GB" sz="1400" dirty="0">
              <a:effectLst/>
              <a:ea typeface="Calibri" panose="020F0502020204030204" pitchFamily="34" charset="0"/>
              <a:cs typeface="Times New Roman" panose="02020603050405020304" pitchFamily="18" charset="0"/>
            </a:endParaRPr>
          </a:p>
          <a:p>
            <a:pPr marL="228600" indent="-228600" algn="ct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Do you think that nurture would enable the child accept the gender that they were given very soon after their birth?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gn="ctr">
              <a:lnSpc>
                <a:spcPct val="115000"/>
              </a:lnSpc>
              <a:spcAft>
                <a:spcPts val="1000"/>
              </a:spcAft>
            </a:pPr>
            <a:r>
              <a:rPr lang="en-GB" sz="1400" dirty="0">
                <a:latin typeface="Comic Sans MS" panose="030F0702030302020204" pitchFamily="66" charset="0"/>
              </a:rPr>
              <a:t>Additional knowledge… (Is nature or nurture the strongest?)</a:t>
            </a:r>
          </a:p>
          <a:p>
            <a:pPr marL="228600" indent="-228600" algn="ctr">
              <a:lnSpc>
                <a:spcPct val="115000"/>
              </a:lnSpc>
              <a:spcAft>
                <a:spcPts val="1000"/>
              </a:spcAft>
            </a:pPr>
            <a:r>
              <a:rPr lang="en-GB" sz="1400" dirty="0">
                <a:latin typeface="Comic Sans MS" panose="030F0702030302020204" pitchFamily="66"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effectLs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61248" y="130360"/>
            <a:ext cx="1058316" cy="704261"/>
          </a:xfrm>
          <a:prstGeom prst="rect">
            <a:avLst/>
          </a:prstGeom>
        </p:spPr>
      </p:pic>
    </p:spTree>
    <p:extLst>
      <p:ext uri="{BB962C8B-B14F-4D97-AF65-F5344CB8AC3E}">
        <p14:creationId xmlns:p14="http://schemas.microsoft.com/office/powerpoint/2010/main" val="1391357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34</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Sex and Gender </a:t>
            </a:r>
          </a:p>
        </p:txBody>
      </p:sp>
      <p:sp>
        <p:nvSpPr>
          <p:cNvPr id="13" name="Title 1"/>
          <p:cNvSpPr txBox="1">
            <a:spLocks/>
          </p:cNvSpPr>
          <p:nvPr/>
        </p:nvSpPr>
        <p:spPr>
          <a:xfrm>
            <a:off x="79596" y="632520"/>
            <a:ext cx="6639968" cy="367240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The Feminist Perspective </a:t>
            </a:r>
          </a:p>
          <a:p>
            <a:endParaRPr lang="en-GB" sz="1400" dirty="0">
              <a:latin typeface="Comic Sans MS" panose="030F0702030302020204" pitchFamily="66" charset="0"/>
            </a:endParaRPr>
          </a:p>
          <a:p>
            <a:r>
              <a:rPr lang="en-GB" sz="1400" dirty="0">
                <a:latin typeface="Comic Sans MS" panose="030F0702030302020204" pitchFamily="66" charset="0"/>
              </a:rPr>
              <a:t>Why should biology be used to justify social differences in the treatment of men and women?</a:t>
            </a:r>
          </a:p>
          <a:p>
            <a:endParaRPr lang="en-GB" sz="1400" dirty="0">
              <a:latin typeface="Comic Sans MS" panose="030F0702030302020204" pitchFamily="66" charset="0"/>
            </a:endParaRPr>
          </a:p>
          <a:p>
            <a:r>
              <a:rPr lang="en-GB" sz="1400" dirty="0">
                <a:latin typeface="Comic Sans MS" panose="030F0702030302020204" pitchFamily="66" charset="0"/>
              </a:rPr>
              <a:t>Males hormones are blamed on the reason why males are aggressive and assumed to be more assertive.  Female hormones are seen as making women more gentle and nurturing, and don’t get me started on the reason why it is down to biology as to why women should feed / nurture their children!</a:t>
            </a:r>
          </a:p>
          <a:p>
            <a:r>
              <a:rPr lang="en-GB" sz="1400" dirty="0">
                <a:latin typeface="Comic Sans MS" panose="030F0702030302020204" pitchFamily="66" charset="0"/>
              </a:rPr>
              <a:t>Radical feminists argue that biological differences distract from the importance of making social and political changes to improve the status of women.  In the past, many male sociologists (many functionalists) have accepted that there is a ‘natural’ role for women to be mothers and wives, Feminists such as Butler has challenged the patriarchal nature of gender roles and argue that these are constructed by society as a form of socially organised labour. </a:t>
            </a:r>
          </a:p>
        </p:txBody>
      </p:sp>
      <p:pic>
        <p:nvPicPr>
          <p:cNvPr id="6" name="Picture 5" descr="Teaching Team on Twitter: &amp;quot;Twitter template: great for plenaries  http://t.co/XT5iM4ZhCc http://t.co/hw8YajfjB2&amp;quot;"/>
          <p:cNvPicPr/>
          <p:nvPr/>
        </p:nvPicPr>
        <p:blipFill>
          <a:blip r:embed="rId2" cstate="print"/>
          <a:srcRect/>
          <a:stretch>
            <a:fillRect/>
          </a:stretch>
        </p:blipFill>
        <p:spPr bwMode="auto">
          <a:xfrm>
            <a:off x="20782" y="5457056"/>
            <a:ext cx="6763385" cy="4047728"/>
          </a:xfrm>
          <a:prstGeom prst="rect">
            <a:avLst/>
          </a:prstGeom>
          <a:noFill/>
          <a:ln w="9525">
            <a:noFill/>
            <a:miter lim="800000"/>
            <a:headEnd/>
            <a:tailEnd/>
          </a:ln>
        </p:spPr>
      </p:pic>
      <p:pic>
        <p:nvPicPr>
          <p:cNvPr id="8" name="Picture 7" descr="Why Mental Health Is A Feminist Issue | Talkspa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854" y="4134824"/>
            <a:ext cx="1108710" cy="1108710"/>
          </a:xfrm>
          <a:prstGeom prst="rect">
            <a:avLst/>
          </a:prstGeom>
          <a:noFill/>
          <a:ln>
            <a:noFill/>
          </a:ln>
        </p:spPr>
      </p:pic>
      <p:sp>
        <p:nvSpPr>
          <p:cNvPr id="9" name="Text Box 2052"/>
          <p:cNvSpPr txBox="1">
            <a:spLocks noChangeArrowheads="1"/>
          </p:cNvSpPr>
          <p:nvPr/>
        </p:nvSpPr>
        <p:spPr bwMode="auto">
          <a:xfrm>
            <a:off x="2130252" y="5857326"/>
            <a:ext cx="4653915" cy="64135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Tweet… in no more than 50 words, the Radical Feminist belief about gender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818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35</a:t>
            </a:fld>
            <a:endParaRPr lang="en-GB">
              <a:solidFill>
                <a:prstClr val="black">
                  <a:tint val="75000"/>
                </a:prstClr>
              </a:solidFill>
              <a:latin typeface="Comic Sans MS" panose="030F0702030302020204" pitchFamily="66" charset="0"/>
            </a:endParaRPr>
          </a:p>
        </p:txBody>
      </p:sp>
      <p:pic>
        <p:nvPicPr>
          <p:cNvPr id="2" name="Picture 1"/>
          <p:cNvPicPr>
            <a:picLocks noChangeAspect="1"/>
          </p:cNvPicPr>
          <p:nvPr/>
        </p:nvPicPr>
        <p:blipFill rotWithShape="1">
          <a:blip r:embed="rId3"/>
          <a:srcRect l="22438" t="29700" r="23226" b="11501"/>
          <a:stretch/>
        </p:blipFill>
        <p:spPr>
          <a:xfrm rot="16200000">
            <a:off x="-1516812" y="1531189"/>
            <a:ext cx="9891623" cy="6858000"/>
          </a:xfrm>
          <a:prstGeom prst="rect">
            <a:avLst/>
          </a:prstGeom>
        </p:spPr>
      </p:pic>
      <p:pic>
        <p:nvPicPr>
          <p:cNvPr id="3" name="Picture 2">
            <a:extLst>
              <a:ext uri="{FF2B5EF4-FFF2-40B4-BE49-F238E27FC236}">
                <a16:creationId xmlns:a16="http://schemas.microsoft.com/office/drawing/2014/main" id="{206AF682-C7B2-7A01-B21A-319A8D724FD0}"/>
              </a:ext>
            </a:extLst>
          </p:cNvPr>
          <p:cNvPicPr>
            <a:picLocks noChangeAspect="1"/>
          </p:cNvPicPr>
          <p:nvPr/>
        </p:nvPicPr>
        <p:blipFill>
          <a:blip r:embed="rId4"/>
          <a:stretch>
            <a:fillRect/>
          </a:stretch>
        </p:blipFill>
        <p:spPr>
          <a:xfrm rot="16200000">
            <a:off x="-1" y="4448944"/>
            <a:ext cx="1268760" cy="1268760"/>
          </a:xfrm>
          <a:prstGeom prst="rect">
            <a:avLst/>
          </a:prstGeom>
        </p:spPr>
      </p:pic>
      <p:sp>
        <p:nvSpPr>
          <p:cNvPr id="5" name="TextBox 4">
            <a:extLst>
              <a:ext uri="{FF2B5EF4-FFF2-40B4-BE49-F238E27FC236}">
                <a16:creationId xmlns:a16="http://schemas.microsoft.com/office/drawing/2014/main" id="{B3E2E629-7300-37AD-047D-21F30FA91F90}"/>
              </a:ext>
            </a:extLst>
          </p:cNvPr>
          <p:cNvSpPr txBox="1"/>
          <p:nvPr/>
        </p:nvSpPr>
        <p:spPr>
          <a:xfrm rot="16022858">
            <a:off x="1082186" y="4732694"/>
            <a:ext cx="791036" cy="369332"/>
          </a:xfrm>
          <a:prstGeom prst="rect">
            <a:avLst/>
          </a:prstGeom>
          <a:noFill/>
        </p:spPr>
        <p:txBody>
          <a:bodyPr wrap="square" rtlCol="0">
            <a:spAutoFit/>
          </a:bodyPr>
          <a:lstStyle/>
          <a:p>
            <a:r>
              <a:rPr lang="en-GB" dirty="0"/>
              <a:t>SCAN</a:t>
            </a:r>
          </a:p>
        </p:txBody>
      </p:sp>
    </p:spTree>
    <p:extLst>
      <p:ext uri="{BB962C8B-B14F-4D97-AF65-F5344CB8AC3E}">
        <p14:creationId xmlns:p14="http://schemas.microsoft.com/office/powerpoint/2010/main" val="145516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36</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Race and ethnicity </a:t>
            </a:r>
          </a:p>
        </p:txBody>
      </p:sp>
      <p:pic>
        <p:nvPicPr>
          <p:cNvPr id="2" name="Picture 1"/>
          <p:cNvPicPr>
            <a:picLocks noChangeAspect="1"/>
          </p:cNvPicPr>
          <p:nvPr/>
        </p:nvPicPr>
        <p:blipFill rotWithShape="1">
          <a:blip r:embed="rId2"/>
          <a:srcRect l="20470" t="17801" r="20074" b="10101"/>
          <a:stretch/>
        </p:blipFill>
        <p:spPr>
          <a:xfrm rot="16200000">
            <a:off x="-1176240" y="1834585"/>
            <a:ext cx="9273480" cy="6869350"/>
          </a:xfrm>
          <a:prstGeom prst="rect">
            <a:avLst/>
          </a:prstGeom>
        </p:spPr>
      </p:pic>
    </p:spTree>
    <p:extLst>
      <p:ext uri="{BB962C8B-B14F-4D97-AF65-F5344CB8AC3E}">
        <p14:creationId xmlns:p14="http://schemas.microsoft.com/office/powerpoint/2010/main" val="2737821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7603" y="732964"/>
            <a:ext cx="6639968" cy="882854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Sociology in Action</a:t>
            </a:r>
          </a:p>
          <a:p>
            <a:endParaRPr lang="en-GB" sz="1400" dirty="0">
              <a:latin typeface="Comic Sans MS" panose="030F0702030302020204" pitchFamily="66" charset="0"/>
            </a:endParaRPr>
          </a:p>
          <a:p>
            <a:r>
              <a:rPr lang="en-GB" sz="1400" dirty="0">
                <a:latin typeface="Comic Sans MS" panose="030F0702030302020204" pitchFamily="66" charset="0"/>
              </a:rPr>
              <a:t>Find a historical or contemporary (recent) example of racial prejudice and/or discrimination.  Look in newspapers to help you with this.</a:t>
            </a:r>
          </a:p>
          <a:p>
            <a:r>
              <a:rPr lang="en-GB" sz="1400" dirty="0">
                <a:latin typeface="Comic Sans MS" panose="030F0702030302020204" pitchFamily="66" charset="0"/>
              </a:rPr>
              <a:t>Challenge: Can you explain the existence of displacement and/or scapegoating in your example</a:t>
            </a:r>
            <a:r>
              <a:rPr lang="en-GB" sz="1400" b="1" dirty="0">
                <a:latin typeface="Comic Sans MS" panose="030F0702030302020204" pitchFamily="66" charset="0"/>
              </a:rPr>
              <a:t>.</a:t>
            </a:r>
          </a:p>
          <a:p>
            <a:endParaRPr lang="en-GB" sz="1400" b="1" dirty="0">
              <a:latin typeface="Comic Sans MS" panose="030F0702030302020204" pitchFamily="66" charset="0"/>
            </a:endParaRPr>
          </a:p>
          <a:p>
            <a:r>
              <a:rPr lang="en-GB" sz="1400" b="1"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a:t>
            </a:r>
          </a:p>
          <a:p>
            <a:endParaRPr lang="en-GB" sz="1400" b="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37</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Race and ethnicity </a:t>
            </a:r>
          </a:p>
        </p:txBody>
      </p:sp>
    </p:spTree>
    <p:extLst>
      <p:ext uri="{BB962C8B-B14F-4D97-AF65-F5344CB8AC3E}">
        <p14:creationId xmlns:p14="http://schemas.microsoft.com/office/powerpoint/2010/main" val="140654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7603" y="732965"/>
            <a:ext cx="6639968" cy="7100356"/>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Do Now</a:t>
            </a:r>
          </a:p>
          <a:p>
            <a:pPr algn="l"/>
            <a:endParaRPr lang="en-GB" sz="1400" b="1" u="sng" dirty="0">
              <a:latin typeface="Comic Sans MS" panose="030F0702030302020204" pitchFamily="66" charset="0"/>
            </a:endParaRPr>
          </a:p>
          <a:p>
            <a:r>
              <a:rPr lang="en-GB" sz="1400" dirty="0">
                <a:latin typeface="Comic Sans MS" panose="030F0702030302020204" pitchFamily="66" charset="0"/>
              </a:rPr>
              <a:t>List of 5 facts you believe to be true about the education system</a:t>
            </a:r>
          </a:p>
          <a:p>
            <a:pPr algn="l"/>
            <a:r>
              <a:rPr lang="en-GB" sz="1400" b="1" u="sng" dirty="0">
                <a:latin typeface="Comic Sans MS" panose="030F0702030302020204" pitchFamily="66" charset="0"/>
              </a:rPr>
              <a:t> </a:t>
            </a:r>
          </a:p>
          <a:p>
            <a:pPr marL="342900" indent="-342900" algn="l">
              <a:buAutoNum type="arabicPeriod"/>
            </a:pPr>
            <a:r>
              <a:rPr lang="en-GB" sz="1400" dirty="0">
                <a:latin typeface="Comic Sans MS" panose="030F0702030302020204" pitchFamily="66" charset="0"/>
              </a:rPr>
              <a:t>_______________________________________________________</a:t>
            </a:r>
          </a:p>
          <a:p>
            <a:pPr algn="l"/>
            <a:r>
              <a:rPr lang="en-GB" sz="1400" dirty="0">
                <a:latin typeface="Comic Sans MS" panose="030F0702030302020204" pitchFamily="66" charset="0"/>
              </a:rPr>
              <a:t>Evidence_______________________________________________________________________________________________________________________________________________________________________</a:t>
            </a:r>
          </a:p>
          <a:p>
            <a:pPr algn="l"/>
            <a:endParaRPr lang="en-GB" sz="1400" dirty="0">
              <a:latin typeface="Comic Sans MS" panose="030F0702030302020204" pitchFamily="66" charset="0"/>
            </a:endParaRPr>
          </a:p>
          <a:p>
            <a:pPr algn="l"/>
            <a:r>
              <a:rPr lang="en-GB" sz="1400" dirty="0">
                <a:latin typeface="Comic Sans MS" panose="030F0702030302020204" pitchFamily="66" charset="0"/>
              </a:rPr>
              <a:t>2. _______________________________________________________</a:t>
            </a:r>
          </a:p>
          <a:p>
            <a:pPr algn="l"/>
            <a:r>
              <a:rPr lang="en-GB" sz="1400" dirty="0">
                <a:latin typeface="Comic Sans MS" panose="030F0702030302020204" pitchFamily="66" charset="0"/>
              </a:rPr>
              <a:t>Evidence_______________________________________________________________________________________________________________________________________________________________________</a:t>
            </a:r>
          </a:p>
          <a:p>
            <a:pPr algn="l"/>
            <a:endParaRPr lang="en-GB" sz="1400" dirty="0">
              <a:latin typeface="Comic Sans MS" panose="030F0702030302020204" pitchFamily="66" charset="0"/>
            </a:endParaRPr>
          </a:p>
          <a:p>
            <a:pPr algn="l"/>
            <a:endParaRPr lang="en-GB" sz="1400" dirty="0">
              <a:latin typeface="Comic Sans MS" panose="030F0702030302020204" pitchFamily="66" charset="0"/>
            </a:endParaRPr>
          </a:p>
          <a:p>
            <a:pPr algn="l"/>
            <a:r>
              <a:rPr lang="en-GB" sz="1400" dirty="0">
                <a:latin typeface="Comic Sans MS" panose="030F0702030302020204" pitchFamily="66" charset="0"/>
              </a:rPr>
              <a:t>3. _______________________________________________________</a:t>
            </a:r>
          </a:p>
          <a:p>
            <a:pPr algn="l"/>
            <a:r>
              <a:rPr lang="en-GB" sz="1400" dirty="0">
                <a:latin typeface="Comic Sans MS" panose="030F0702030302020204" pitchFamily="66" charset="0"/>
              </a:rPr>
              <a:t>Evidence_______________________________________________________________________________________________________________________________________________________________________</a:t>
            </a:r>
          </a:p>
          <a:p>
            <a:pPr algn="l"/>
            <a:endParaRPr lang="en-GB" sz="1400" dirty="0">
              <a:latin typeface="Comic Sans MS" panose="030F0702030302020204" pitchFamily="66" charset="0"/>
            </a:endParaRPr>
          </a:p>
          <a:p>
            <a:pPr algn="l"/>
            <a:endParaRPr lang="en-GB" sz="1400" dirty="0">
              <a:latin typeface="Comic Sans MS" panose="030F0702030302020204" pitchFamily="66" charset="0"/>
            </a:endParaRPr>
          </a:p>
          <a:p>
            <a:pPr algn="l"/>
            <a:r>
              <a:rPr lang="en-GB" sz="1400" dirty="0">
                <a:latin typeface="Comic Sans MS" panose="030F0702030302020204" pitchFamily="66" charset="0"/>
              </a:rPr>
              <a:t>4. _______________________________________________________</a:t>
            </a:r>
          </a:p>
          <a:p>
            <a:pPr algn="l"/>
            <a:r>
              <a:rPr lang="en-GB" sz="1400" dirty="0">
                <a:latin typeface="Comic Sans MS" panose="030F0702030302020204" pitchFamily="66" charset="0"/>
              </a:rPr>
              <a:t>Evidence_______________________________________________________________________________________________________________________________________________________________________</a:t>
            </a:r>
          </a:p>
          <a:p>
            <a:pPr algn="l"/>
            <a:endParaRPr lang="en-GB" sz="1400" dirty="0">
              <a:latin typeface="Comic Sans MS" panose="030F0702030302020204" pitchFamily="66" charset="0"/>
            </a:endParaRPr>
          </a:p>
          <a:p>
            <a:pPr algn="l"/>
            <a:endParaRPr lang="en-GB" sz="1400" dirty="0">
              <a:latin typeface="Comic Sans MS" panose="030F0702030302020204" pitchFamily="66" charset="0"/>
            </a:endParaRPr>
          </a:p>
          <a:p>
            <a:pPr algn="l"/>
            <a:r>
              <a:rPr lang="en-GB" sz="1400" dirty="0">
                <a:latin typeface="Comic Sans MS" panose="030F0702030302020204" pitchFamily="66" charset="0"/>
              </a:rPr>
              <a:t>5. _______________________________________________________</a:t>
            </a:r>
          </a:p>
          <a:p>
            <a:pPr algn="l"/>
            <a:r>
              <a:rPr lang="en-GB" sz="1400" dirty="0">
                <a:latin typeface="Comic Sans MS" panose="030F0702030302020204" pitchFamily="66" charset="0"/>
              </a:rPr>
              <a:t>Evidence_______________________________________________________________________________________________________________________________________________________________________</a:t>
            </a:r>
          </a:p>
        </p:txBody>
      </p:sp>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38</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Facts and values </a:t>
            </a:r>
          </a:p>
        </p:txBody>
      </p:sp>
      <p:pic>
        <p:nvPicPr>
          <p:cNvPr id="7" name="Picture 6"/>
          <p:cNvPicPr>
            <a:picLocks noChangeAspect="1"/>
          </p:cNvPicPr>
          <p:nvPr/>
        </p:nvPicPr>
        <p:blipFill>
          <a:blip r:embed="rId2"/>
          <a:stretch>
            <a:fillRect/>
          </a:stretch>
        </p:blipFill>
        <p:spPr>
          <a:xfrm>
            <a:off x="2799515" y="7944298"/>
            <a:ext cx="1296144" cy="1500799"/>
          </a:xfrm>
          <a:prstGeom prst="rect">
            <a:avLst/>
          </a:prstGeom>
        </p:spPr>
      </p:pic>
    </p:spTree>
    <p:extLst>
      <p:ext uri="{BB962C8B-B14F-4D97-AF65-F5344CB8AC3E}">
        <p14:creationId xmlns:p14="http://schemas.microsoft.com/office/powerpoint/2010/main" val="350040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7603" y="632521"/>
            <a:ext cx="6639968" cy="341148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What is a sociological fact?</a:t>
            </a:r>
          </a:p>
          <a:p>
            <a:endParaRPr lang="en-GB" sz="1400" b="1" u="sng" dirty="0">
              <a:latin typeface="Comic Sans MS" panose="030F0702030302020204" pitchFamily="66" charset="0"/>
            </a:endParaRPr>
          </a:p>
          <a:p>
            <a:r>
              <a:rPr lang="en-GB" sz="1400" dirty="0">
                <a:latin typeface="Comic Sans MS" panose="030F0702030302020204" pitchFamily="66" charset="0"/>
              </a:rPr>
              <a:t>In sociology, there is a long tradition of objectivity. _________________ is the attempt to present a picture of the world as it is and not how the researcher would like it to be.</a:t>
            </a:r>
          </a:p>
          <a:p>
            <a:r>
              <a:rPr lang="en-GB" sz="1400" dirty="0">
                <a:latin typeface="Comic Sans MS" panose="030F0702030302020204" pitchFamily="66" charset="0"/>
              </a:rPr>
              <a:t>________________ argued that sociologists should keep ___________________ (knowledge gained through scientific observation) separate from values.  Weber wasn’t saying that sociologists should not have values; he was simply saying that we should not let them _________________ with sociological facts. </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latin typeface="Comic Sans MS" panose="030F0702030302020204" pitchFamily="66" charset="0"/>
              </a:rPr>
              <a:pPr/>
              <a:t>39</a:t>
            </a:fld>
            <a:endParaRPr lang="en-GB">
              <a:solidFill>
                <a:prstClr val="black">
                  <a:tint val="75000"/>
                </a:prstClr>
              </a:solidFill>
              <a:latin typeface="Comic Sans MS" panose="030F0702030302020204" pitchFamily="66" charset="0"/>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anose="020C0904040107040205" pitchFamily="34" charset="0"/>
              </a:rPr>
              <a:t>Facts and values </a:t>
            </a:r>
          </a:p>
        </p:txBody>
      </p:sp>
      <p:pic>
        <p:nvPicPr>
          <p:cNvPr id="2" name="Picture 1"/>
          <p:cNvPicPr>
            <a:picLocks noChangeAspect="1"/>
          </p:cNvPicPr>
          <p:nvPr/>
        </p:nvPicPr>
        <p:blipFill rotWithShape="1">
          <a:blip r:embed="rId2"/>
          <a:srcRect l="8657" t="23400" r="55118" b="66800"/>
          <a:stretch/>
        </p:blipFill>
        <p:spPr>
          <a:xfrm>
            <a:off x="153880" y="3035896"/>
            <a:ext cx="6613691" cy="1008112"/>
          </a:xfrm>
          <a:prstGeom prst="rect">
            <a:avLst/>
          </a:prstGeom>
        </p:spPr>
      </p:pic>
      <p:sp>
        <p:nvSpPr>
          <p:cNvPr id="7" name="Title 1"/>
          <p:cNvSpPr txBox="1">
            <a:spLocks/>
          </p:cNvSpPr>
          <p:nvPr/>
        </p:nvSpPr>
        <p:spPr>
          <a:xfrm>
            <a:off x="127603" y="4160913"/>
            <a:ext cx="6639968" cy="3024335"/>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u="sng" dirty="0">
                <a:latin typeface="Comic Sans MS" panose="030F0702030302020204" pitchFamily="66" charset="0"/>
              </a:rPr>
              <a:t>What are values?</a:t>
            </a:r>
          </a:p>
          <a:p>
            <a:endParaRPr lang="en-GB" sz="1400" b="1" u="sng" dirty="0">
              <a:latin typeface="Comic Sans MS" panose="030F0702030302020204" pitchFamily="66" charset="0"/>
            </a:endParaRPr>
          </a:p>
          <a:p>
            <a:r>
              <a:rPr lang="en-GB" sz="1400" dirty="0">
                <a:latin typeface="Comic Sans MS" panose="030F0702030302020204" pitchFamily="66" charset="0"/>
              </a:rPr>
              <a:t>A value is an _______________held by individuals and social groups. These differ from opinions because they have a ___________________ aspect to them, for example the importance of marriage and human rights. </a:t>
            </a:r>
          </a:p>
          <a:p>
            <a:r>
              <a:rPr lang="en-GB" sz="1400" dirty="0">
                <a:latin typeface="Comic Sans MS" panose="030F0702030302020204" pitchFamily="66" charset="0"/>
              </a:rPr>
              <a:t>Some ______________say there is no such thing as ‘value-neutral facts’ when it comes to the study of human behaviour and wonder if it is ever possible to have __________________ about the world.</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pic>
        <p:nvPicPr>
          <p:cNvPr id="3" name="Picture 2"/>
          <p:cNvPicPr>
            <a:picLocks noChangeAspect="1"/>
          </p:cNvPicPr>
          <p:nvPr/>
        </p:nvPicPr>
        <p:blipFill rotWithShape="1">
          <a:blip r:embed="rId3"/>
          <a:srcRect l="55512" t="28300" r="7869" b="61900"/>
          <a:stretch/>
        </p:blipFill>
        <p:spPr>
          <a:xfrm>
            <a:off x="160805" y="6105128"/>
            <a:ext cx="6606766" cy="936103"/>
          </a:xfrm>
          <a:prstGeom prst="rect">
            <a:avLst/>
          </a:prstGeom>
        </p:spPr>
      </p:pic>
      <p:pic>
        <p:nvPicPr>
          <p:cNvPr id="8" name="Picture 7" descr="Teaching Team on Twitter: &amp;quot;Twitter template: great for plenaries  http://t.co/XT5iM4ZhCc http://t.co/hw8YajfjB2&amp;quot;"/>
          <p:cNvPicPr/>
          <p:nvPr/>
        </p:nvPicPr>
        <p:blipFill>
          <a:blip r:embed="rId4" cstate="print"/>
          <a:srcRect/>
          <a:stretch>
            <a:fillRect/>
          </a:stretch>
        </p:blipFill>
        <p:spPr bwMode="auto">
          <a:xfrm>
            <a:off x="26640" y="7316837"/>
            <a:ext cx="6741746" cy="2532708"/>
          </a:xfrm>
          <a:prstGeom prst="rect">
            <a:avLst/>
          </a:prstGeom>
          <a:noFill/>
          <a:ln w="9525">
            <a:noFill/>
            <a:miter lim="800000"/>
            <a:headEnd/>
            <a:tailEnd/>
          </a:ln>
        </p:spPr>
      </p:pic>
      <p:sp>
        <p:nvSpPr>
          <p:cNvPr id="9" name="Text Box 48"/>
          <p:cNvSpPr txBox="1">
            <a:spLocks noChangeArrowheads="1"/>
          </p:cNvSpPr>
          <p:nvPr/>
        </p:nvSpPr>
        <p:spPr bwMode="auto">
          <a:xfrm>
            <a:off x="1784121" y="7434067"/>
            <a:ext cx="4994910" cy="5433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200" b="1">
                <a:effectLst/>
                <a:latin typeface="Comic Sans MS" panose="030F0702030302020204" pitchFamily="66" charset="0"/>
                <a:ea typeface="Calibri" panose="020F0502020204030204" pitchFamily="34" charset="0"/>
                <a:cs typeface="Times New Roman" panose="02020603050405020304" pitchFamily="18" charset="0"/>
              </a:rPr>
              <a:t>Summarise what you have learnt this lesson in now more than 30 words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20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77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4</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4000" u="sng" dirty="0">
                <a:latin typeface="Apple Boy BTN" pitchFamily="34" charset="0"/>
              </a:rPr>
              <a:t>Specification</a:t>
            </a:r>
          </a:p>
        </p:txBody>
      </p:sp>
      <p:pic>
        <p:nvPicPr>
          <p:cNvPr id="7" name="Picture 6"/>
          <p:cNvPicPr/>
          <p:nvPr/>
        </p:nvPicPr>
        <p:blipFill rotWithShape="1">
          <a:blip r:embed="rId2">
            <a:extLst>
              <a:ext uri="{28A0092B-C50C-407E-A947-70E740481C1C}">
                <a14:useLocalDpi xmlns:a14="http://schemas.microsoft.com/office/drawing/2010/main" val="0"/>
              </a:ext>
            </a:extLst>
          </a:blip>
          <a:srcRect l="27384" t="19644" r="28085" b="11298"/>
          <a:stretch/>
        </p:blipFill>
        <p:spPr bwMode="auto">
          <a:xfrm>
            <a:off x="130982" y="922230"/>
            <a:ext cx="6633210" cy="822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65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5</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4000" u="sng" dirty="0">
                <a:latin typeface="Apple Boy BTN" pitchFamily="34" charset="0"/>
              </a:rPr>
              <a:t>Checklist </a:t>
            </a:r>
          </a:p>
        </p:txBody>
      </p:sp>
      <p:pic>
        <p:nvPicPr>
          <p:cNvPr id="3" name="Picture 2"/>
          <p:cNvPicPr>
            <a:picLocks noChangeAspect="1"/>
          </p:cNvPicPr>
          <p:nvPr/>
        </p:nvPicPr>
        <p:blipFill rotWithShape="1">
          <a:blip r:embed="rId2"/>
          <a:srcRect l="53937" t="15700" r="16926" b="5900"/>
          <a:stretch/>
        </p:blipFill>
        <p:spPr>
          <a:xfrm>
            <a:off x="304428" y="764963"/>
            <a:ext cx="6182444" cy="8718806"/>
          </a:xfrm>
          <a:prstGeom prst="rect">
            <a:avLst/>
          </a:prstGeom>
        </p:spPr>
      </p:pic>
    </p:spTree>
    <p:extLst>
      <p:ext uri="{BB962C8B-B14F-4D97-AF65-F5344CB8AC3E}">
        <p14:creationId xmlns:p14="http://schemas.microsoft.com/office/powerpoint/2010/main" val="415425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6</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Introduction to sociological themes</a:t>
            </a:r>
          </a:p>
        </p:txBody>
      </p:sp>
      <p:sp>
        <p:nvSpPr>
          <p:cNvPr id="6" name="Title 1"/>
          <p:cNvSpPr txBox="1">
            <a:spLocks/>
          </p:cNvSpPr>
          <p:nvPr/>
        </p:nvSpPr>
        <p:spPr>
          <a:xfrm>
            <a:off x="145336" y="732965"/>
            <a:ext cx="6604501" cy="90766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latin typeface="Comic Sans MS" pitchFamily="66" charset="0"/>
              </a:rPr>
              <a:t>Do now- </a:t>
            </a:r>
            <a:r>
              <a:rPr lang="en-GB" sz="1400" dirty="0">
                <a:latin typeface="Comic Sans MS" pitchFamily="66" charset="0"/>
              </a:rPr>
              <a:t>Complete the spider diagram below. </a:t>
            </a:r>
          </a:p>
          <a:p>
            <a:endParaRPr lang="en-GB" sz="1400" dirty="0">
              <a:latin typeface="Comic Sans MS" pitchFamily="66" charset="0"/>
            </a:endParaRPr>
          </a:p>
          <a:p>
            <a:r>
              <a:rPr lang="en-GB" sz="1400" dirty="0">
                <a:latin typeface="Comic Sans MS" pitchFamily="66" charset="0"/>
              </a:rPr>
              <a:t> What do you think sociology is about and why do we need to study it? </a:t>
            </a:r>
          </a:p>
        </p:txBody>
      </p:sp>
      <p:sp>
        <p:nvSpPr>
          <p:cNvPr id="7" name="Cloud 6"/>
          <p:cNvSpPr>
            <a:spLocks/>
          </p:cNvSpPr>
          <p:nvPr/>
        </p:nvSpPr>
        <p:spPr>
          <a:xfrm>
            <a:off x="2127738" y="4088904"/>
            <a:ext cx="2639695" cy="135355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What is sociology and why do we need it?</a:t>
            </a:r>
            <a:endParaRPr lang="en-GB" sz="1400" dirty="0">
              <a:effectLst/>
              <a:latin typeface="Times New Roman" panose="02020603050405020304" pitchFamily="18" charset="0"/>
              <a:ea typeface="Times New Roman" panose="02020603050405020304" pitchFamily="18" charset="0"/>
            </a:endParaRPr>
          </a:p>
        </p:txBody>
      </p:sp>
      <p:sp>
        <p:nvSpPr>
          <p:cNvPr id="8" name="Text Box 4"/>
          <p:cNvSpPr txBox="1">
            <a:spLocks/>
          </p:cNvSpPr>
          <p:nvPr/>
        </p:nvSpPr>
        <p:spPr>
          <a:xfrm>
            <a:off x="158632" y="7697362"/>
            <a:ext cx="6360795" cy="14903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400" b="1">
                <a:effectLst/>
                <a:latin typeface="Comic Sans MS" panose="030F0702030302020204" pitchFamily="66" charset="0"/>
                <a:ea typeface="Calibri" panose="020F0502020204030204" pitchFamily="34" charset="0"/>
                <a:cs typeface="Times New Roman" panose="02020603050405020304" pitchFamily="18" charset="0"/>
              </a:rPr>
              <a:t>Summary statement </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400" b="1">
                <a:effectLst/>
                <a:latin typeface="Comic Sans MS" panose="030F0702030302020204" pitchFamily="66"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34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7</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Introduction to sociological themes</a:t>
            </a:r>
          </a:p>
        </p:txBody>
      </p:sp>
      <p:sp>
        <p:nvSpPr>
          <p:cNvPr id="9" name="Title 1"/>
          <p:cNvSpPr txBox="1">
            <a:spLocks/>
          </p:cNvSpPr>
          <p:nvPr/>
        </p:nvSpPr>
        <p:spPr>
          <a:xfrm>
            <a:off x="136274" y="723341"/>
            <a:ext cx="6604501" cy="227581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latin typeface="Comic Sans MS" pitchFamily="66" charset="0"/>
              </a:rPr>
              <a:t>Social structures</a:t>
            </a:r>
          </a:p>
          <a:p>
            <a:r>
              <a:rPr lang="en-GB" sz="1400" dirty="0">
                <a:latin typeface="Comic Sans MS" pitchFamily="66" charset="0"/>
              </a:rPr>
              <a:t>The structures that govern / organise our society</a:t>
            </a:r>
          </a:p>
          <a:p>
            <a:endParaRPr lang="en-GB" sz="1400" dirty="0">
              <a:latin typeface="Comic Sans MS" pitchFamily="66" charset="0"/>
            </a:endParaRPr>
          </a:p>
          <a:p>
            <a:r>
              <a:rPr lang="en-GB" sz="1400" dirty="0">
                <a:latin typeface="Comic Sans MS" pitchFamily="66" charset="0"/>
              </a:rPr>
              <a:t>Can you think of any examples?</a:t>
            </a:r>
          </a:p>
          <a:p>
            <a:pPr algn="l"/>
            <a:r>
              <a:rPr lang="en-GB" sz="1400" dirty="0">
                <a:latin typeface="Comic Sans MS" pitchFamily="66" charset="0"/>
              </a:rPr>
              <a:t>- </a:t>
            </a:r>
          </a:p>
          <a:p>
            <a:pPr algn="l"/>
            <a:endParaRPr lang="en-GB" sz="1400" dirty="0">
              <a:latin typeface="Comic Sans MS" pitchFamily="66" charset="0"/>
            </a:endParaRPr>
          </a:p>
          <a:p>
            <a:pPr algn="l"/>
            <a:r>
              <a:rPr lang="en-GB" sz="1400" dirty="0">
                <a:latin typeface="Comic Sans MS" pitchFamily="66" charset="0"/>
              </a:rPr>
              <a:t>- </a:t>
            </a:r>
          </a:p>
          <a:p>
            <a:pPr algn="l"/>
            <a:endParaRPr lang="en-GB" sz="1400" dirty="0">
              <a:latin typeface="Comic Sans MS" pitchFamily="66" charset="0"/>
            </a:endParaRPr>
          </a:p>
          <a:p>
            <a:pPr algn="l"/>
            <a:r>
              <a:rPr lang="en-GB" sz="1400" dirty="0">
                <a:latin typeface="Comic Sans MS" pitchFamily="66" charset="0"/>
              </a:rPr>
              <a:t>- </a:t>
            </a:r>
          </a:p>
          <a:p>
            <a:endParaRPr lang="en-GB" sz="1400" dirty="0">
              <a:latin typeface="Comic Sans MS" pitchFamily="66" charset="0"/>
            </a:endParaRPr>
          </a:p>
        </p:txBody>
      </p:sp>
      <p:sp>
        <p:nvSpPr>
          <p:cNvPr id="10" name="Title 1"/>
          <p:cNvSpPr txBox="1">
            <a:spLocks/>
          </p:cNvSpPr>
          <p:nvPr/>
        </p:nvSpPr>
        <p:spPr>
          <a:xfrm>
            <a:off x="136273" y="3176235"/>
            <a:ext cx="6604501" cy="252028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latin typeface="Comic Sans MS" pitchFamily="66" charset="0"/>
              </a:rPr>
              <a:t>Social processes </a:t>
            </a:r>
          </a:p>
          <a:p>
            <a:r>
              <a:rPr lang="en-GB" sz="1400" dirty="0">
                <a:latin typeface="Comic Sans MS" pitchFamily="66" charset="0"/>
              </a:rPr>
              <a:t>Social processes are various ways in which human beings are affected by their interactions with others. </a:t>
            </a:r>
          </a:p>
          <a:p>
            <a:r>
              <a:rPr lang="en-GB" sz="1400" dirty="0">
                <a:latin typeface="Comic Sans MS" pitchFamily="66" charset="0"/>
              </a:rPr>
              <a:t>For example, a human baby does not know the norms and values of the society in which it has been born into. It has to be taught this. Whereas with animals, lots of their ways to live is as a result of instinct, we refer to this as nature vs nurture.</a:t>
            </a:r>
          </a:p>
          <a:p>
            <a:r>
              <a:rPr lang="en-GB" sz="1400" dirty="0">
                <a:latin typeface="Comic Sans MS" pitchFamily="66" charset="0"/>
              </a:rPr>
              <a:t>Being taught norms and values in the home is known as primary socialisation,</a:t>
            </a:r>
          </a:p>
          <a:p>
            <a:r>
              <a:rPr lang="en-GB" sz="1400" dirty="0">
                <a:latin typeface="Comic Sans MS" pitchFamily="66" charset="0"/>
              </a:rPr>
              <a:t>whereas the way we learn outside of the home through school for example is</a:t>
            </a:r>
          </a:p>
          <a:p>
            <a:r>
              <a:rPr lang="en-GB" sz="1400" dirty="0">
                <a:latin typeface="Comic Sans MS" pitchFamily="66" charset="0"/>
              </a:rPr>
              <a:t>secondary socialisation.</a:t>
            </a:r>
          </a:p>
        </p:txBody>
      </p:sp>
      <p:sp>
        <p:nvSpPr>
          <p:cNvPr id="11" name="Title 1"/>
          <p:cNvSpPr txBox="1">
            <a:spLocks/>
          </p:cNvSpPr>
          <p:nvPr/>
        </p:nvSpPr>
        <p:spPr>
          <a:xfrm>
            <a:off x="41151" y="5812280"/>
            <a:ext cx="6604501" cy="340156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latin typeface="Comic Sans MS" pitchFamily="66" charset="0"/>
              </a:rPr>
              <a:t>Social issue  </a:t>
            </a:r>
          </a:p>
          <a:p>
            <a:r>
              <a:rPr lang="en-GB" sz="1400" dirty="0">
                <a:latin typeface="Comic Sans MS" pitchFamily="66" charset="0"/>
              </a:rPr>
              <a:t>A social issue is an issue that is of concern to members of a society. As individuals/groups look for solutions and become involved in these concerns, they become social issues.</a:t>
            </a:r>
          </a:p>
          <a:p>
            <a:r>
              <a:rPr lang="en-GB" sz="1400" dirty="0">
                <a:latin typeface="Comic Sans MS" pitchFamily="66" charset="0"/>
              </a:rPr>
              <a:t>Can you think of any social issues currently in society? </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Challenge: Choose 1, who might be involved in this issue? </a:t>
            </a:r>
          </a:p>
          <a:p>
            <a:r>
              <a:rPr lang="en-GB" sz="1400"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a:t>
            </a:r>
          </a:p>
        </p:txBody>
      </p:sp>
      <p:pic>
        <p:nvPicPr>
          <p:cNvPr id="3" name="Picture 2"/>
          <p:cNvPicPr>
            <a:picLocks noChangeAspect="1"/>
          </p:cNvPicPr>
          <p:nvPr/>
        </p:nvPicPr>
        <p:blipFill rotWithShape="1">
          <a:blip r:embed="rId2"/>
          <a:srcRect l="15412" r="17883"/>
          <a:stretch/>
        </p:blipFill>
        <p:spPr>
          <a:xfrm>
            <a:off x="6012225" y="5465509"/>
            <a:ext cx="728549" cy="58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a:stretch>
            <a:fillRect/>
          </a:stretch>
        </p:blipFill>
        <p:spPr>
          <a:xfrm>
            <a:off x="5369951" y="2722566"/>
            <a:ext cx="1382206" cy="747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4"/>
          <a:srcRect t="23121" b="16400"/>
          <a:stretch/>
        </p:blipFill>
        <p:spPr>
          <a:xfrm>
            <a:off x="5666163" y="9145388"/>
            <a:ext cx="1044765" cy="631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943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8</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Introduction to sociological themes</a:t>
            </a:r>
          </a:p>
        </p:txBody>
      </p:sp>
      <p:sp>
        <p:nvSpPr>
          <p:cNvPr id="6" name="Title 1"/>
          <p:cNvSpPr txBox="1">
            <a:spLocks/>
          </p:cNvSpPr>
          <p:nvPr/>
        </p:nvSpPr>
        <p:spPr>
          <a:xfrm>
            <a:off x="145336" y="732965"/>
            <a:ext cx="6604501" cy="1555739"/>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Answer the following question in your exercise book. </a:t>
            </a:r>
          </a:p>
          <a:p>
            <a:endParaRPr lang="en-GB" sz="1400" dirty="0">
              <a:latin typeface="Comic Sans MS" pitchFamily="66" charset="0"/>
            </a:endParaRPr>
          </a:p>
          <a:p>
            <a:r>
              <a:rPr lang="en-GB" sz="1400" dirty="0">
                <a:latin typeface="Comic Sans MS" pitchFamily="66" charset="0"/>
              </a:rPr>
              <a:t>Remember to copy the question before writing your answer.</a:t>
            </a:r>
          </a:p>
          <a:p>
            <a:endParaRPr lang="en-GB" sz="1400" dirty="0">
              <a:latin typeface="Comic Sans MS" pitchFamily="66" charset="0"/>
            </a:endParaRPr>
          </a:p>
          <a:p>
            <a:r>
              <a:rPr lang="en-GB" sz="1400" b="1" i="1" dirty="0">
                <a:latin typeface="Comic Sans MS" pitchFamily="66" charset="0"/>
              </a:rPr>
              <a:t>Identify and describe one possible use of sociological research (3 marks)</a:t>
            </a:r>
          </a:p>
        </p:txBody>
      </p:sp>
      <p:sp>
        <p:nvSpPr>
          <p:cNvPr id="9" name="Title 1"/>
          <p:cNvSpPr txBox="1">
            <a:spLocks/>
          </p:cNvSpPr>
          <p:nvPr/>
        </p:nvSpPr>
        <p:spPr>
          <a:xfrm>
            <a:off x="145336" y="4388907"/>
            <a:ext cx="6604501" cy="3012365"/>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dirty="0">
                <a:latin typeface="Comic Sans MS" pitchFamily="66" charset="0"/>
              </a:rPr>
              <a:t>What have you learnt about: </a:t>
            </a:r>
          </a:p>
          <a:p>
            <a:pPr algn="l"/>
            <a:endParaRPr lang="en-GB" sz="1400" dirty="0">
              <a:latin typeface="Comic Sans MS" pitchFamily="66" charset="0"/>
            </a:endParaRPr>
          </a:p>
          <a:p>
            <a:pPr algn="l"/>
            <a:r>
              <a:rPr lang="en-GB" sz="1400" dirty="0">
                <a:latin typeface="Comic Sans MS" pitchFamily="66" charset="0"/>
              </a:rPr>
              <a:t>1. How to answer 3 mark questions? _________________________________________________________</a:t>
            </a:r>
          </a:p>
          <a:p>
            <a:pPr algn="l"/>
            <a:r>
              <a:rPr lang="en-GB" sz="1400" dirty="0">
                <a:latin typeface="Comic Sans MS" pitchFamily="66" charset="0"/>
              </a:rPr>
              <a:t>__________________________________________________________________________________________________________________</a:t>
            </a:r>
          </a:p>
          <a:p>
            <a:pPr algn="l"/>
            <a:endParaRPr lang="en-GB" sz="1400" dirty="0">
              <a:latin typeface="Comic Sans MS" pitchFamily="66" charset="0"/>
            </a:endParaRPr>
          </a:p>
          <a:p>
            <a:pPr algn="l"/>
            <a:endParaRPr lang="en-GB" sz="1400" dirty="0">
              <a:latin typeface="Comic Sans MS" pitchFamily="66" charset="0"/>
            </a:endParaRPr>
          </a:p>
          <a:p>
            <a:pPr algn="l"/>
            <a:r>
              <a:rPr lang="en-GB" sz="1400" dirty="0">
                <a:latin typeface="Comic Sans MS" pitchFamily="66" charset="0"/>
              </a:rPr>
              <a:t>2. What you would need to include in your answer? ____________________________________________________________________________________________________________________________________________________________________________________________________________________________________</a:t>
            </a:r>
          </a:p>
        </p:txBody>
      </p:sp>
      <p:sp>
        <p:nvSpPr>
          <p:cNvPr id="10" name="Title 1"/>
          <p:cNvSpPr txBox="1">
            <a:spLocks/>
          </p:cNvSpPr>
          <p:nvPr/>
        </p:nvSpPr>
        <p:spPr>
          <a:xfrm>
            <a:off x="145335" y="2374400"/>
            <a:ext cx="4075753" cy="1875817"/>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How to answer a describe question…</a:t>
            </a:r>
          </a:p>
          <a:p>
            <a:endParaRPr lang="en-GB" sz="1400" dirty="0">
              <a:latin typeface="Comic Sans MS" pitchFamily="66" charset="0"/>
            </a:endParaRPr>
          </a:p>
          <a:p>
            <a:r>
              <a:rPr lang="en-GB" sz="1400" b="1" dirty="0">
                <a:latin typeface="Comic Sans MS" pitchFamily="66" charset="0"/>
              </a:rPr>
              <a:t>What-</a:t>
            </a:r>
            <a:r>
              <a:rPr lang="en-GB" sz="1400" dirty="0">
                <a:latin typeface="Comic Sans MS" pitchFamily="66" charset="0"/>
              </a:rPr>
              <a:t> What is a possible use?</a:t>
            </a:r>
          </a:p>
          <a:p>
            <a:r>
              <a:rPr lang="en-GB" sz="1400" dirty="0">
                <a:latin typeface="Comic Sans MS" pitchFamily="66" charset="0"/>
              </a:rPr>
              <a:t> </a:t>
            </a:r>
          </a:p>
          <a:p>
            <a:r>
              <a:rPr lang="en-GB" sz="1400" b="1" dirty="0">
                <a:latin typeface="Comic Sans MS" pitchFamily="66" charset="0"/>
              </a:rPr>
              <a:t>Example-</a:t>
            </a:r>
            <a:r>
              <a:rPr lang="en-GB" sz="1400" dirty="0">
                <a:latin typeface="Comic Sans MS" pitchFamily="66" charset="0"/>
              </a:rPr>
              <a:t> Give an example</a:t>
            </a:r>
          </a:p>
          <a:p>
            <a:endParaRPr lang="en-GB" sz="1400" dirty="0">
              <a:latin typeface="Comic Sans MS" pitchFamily="66" charset="0"/>
            </a:endParaRPr>
          </a:p>
          <a:p>
            <a:r>
              <a:rPr lang="en-GB" sz="1400" b="1" dirty="0">
                <a:latin typeface="Comic Sans MS" pitchFamily="66" charset="0"/>
              </a:rPr>
              <a:t>Develop-</a:t>
            </a:r>
            <a:r>
              <a:rPr lang="en-GB" sz="1400" dirty="0">
                <a:latin typeface="Comic Sans MS" pitchFamily="66" charset="0"/>
              </a:rPr>
              <a:t> Take it further, link it back to the question</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4653136" y="2374400"/>
            <a:ext cx="1584176" cy="1875818"/>
          </a:xfrm>
          <a:prstGeom prst="rect">
            <a:avLst/>
          </a:prstGeom>
        </p:spPr>
      </p:pic>
      <p:pic>
        <p:nvPicPr>
          <p:cNvPr id="2" name="Picture 1"/>
          <p:cNvPicPr>
            <a:picLocks noChangeAspect="1"/>
          </p:cNvPicPr>
          <p:nvPr/>
        </p:nvPicPr>
        <p:blipFill rotWithShape="1">
          <a:blip r:embed="rId3"/>
          <a:srcRect b="6800"/>
          <a:stretch/>
        </p:blipFill>
        <p:spPr>
          <a:xfrm>
            <a:off x="2982634" y="7785759"/>
            <a:ext cx="1144554" cy="1659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816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3B47E5-6BF1-46BA-B930-FE01E44CF60B}" type="slidenum">
              <a:rPr lang="en-GB" smtClean="0">
                <a:solidFill>
                  <a:prstClr val="black">
                    <a:tint val="75000"/>
                  </a:prstClr>
                </a:solidFill>
              </a:rPr>
              <a:pPr/>
              <a:t>9</a:t>
            </a:fld>
            <a:endParaRPr lang="en-GB">
              <a:solidFill>
                <a:prstClr val="black">
                  <a:tint val="75000"/>
                </a:prstClr>
              </a:solidFill>
            </a:endParaRPr>
          </a:p>
        </p:txBody>
      </p:sp>
      <p:sp>
        <p:nvSpPr>
          <p:cNvPr id="5" name="Title 1"/>
          <p:cNvSpPr>
            <a:spLocks noGrp="1"/>
          </p:cNvSpPr>
          <p:nvPr>
            <p:ph type="title"/>
          </p:nvPr>
        </p:nvSpPr>
        <p:spPr>
          <a:xfrm>
            <a:off x="25825" y="-38504"/>
            <a:ext cx="6843525" cy="771469"/>
          </a:xfrm>
        </p:spPr>
        <p:txBody>
          <a:bodyPr>
            <a:noAutofit/>
          </a:bodyPr>
          <a:lstStyle/>
          <a:p>
            <a:r>
              <a:rPr lang="en-GB" sz="3600" u="sng" dirty="0">
                <a:latin typeface="Apple Boy BTN" pitchFamily="34" charset="0"/>
              </a:rPr>
              <a:t>Norms, values and culture</a:t>
            </a:r>
          </a:p>
        </p:txBody>
      </p:sp>
      <p:sp>
        <p:nvSpPr>
          <p:cNvPr id="6" name="Title 1"/>
          <p:cNvSpPr txBox="1">
            <a:spLocks/>
          </p:cNvSpPr>
          <p:nvPr/>
        </p:nvSpPr>
        <p:spPr>
          <a:xfrm>
            <a:off x="145334" y="697042"/>
            <a:ext cx="6604501" cy="2352578"/>
          </a:xfrm>
          <a:prstGeom prst="rect">
            <a:avLst/>
          </a:prstGeom>
          <a:solidFill>
            <a:schemeClr val="bg1"/>
          </a:solidFill>
          <a:ln w="38100">
            <a:solidFill>
              <a:schemeClr val="tx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Do now- What do you think the following might mean…</a:t>
            </a:r>
          </a:p>
          <a:p>
            <a:endParaRPr lang="en-GB" sz="1400" b="1" i="1" dirty="0">
              <a:latin typeface="Comic Sans MS" pitchFamily="66" charset="0"/>
            </a:endParaRPr>
          </a:p>
          <a:p>
            <a:pPr algn="l"/>
            <a:r>
              <a:rPr lang="en-GB" sz="1400" b="1" i="1" dirty="0">
                <a:latin typeface="Comic Sans MS" pitchFamily="66" charset="0"/>
              </a:rPr>
              <a:t>Norm-</a:t>
            </a:r>
          </a:p>
          <a:p>
            <a:pPr algn="l"/>
            <a:endParaRPr lang="en-GB" sz="1400" b="1" i="1" dirty="0">
              <a:latin typeface="Comic Sans MS" pitchFamily="66" charset="0"/>
            </a:endParaRPr>
          </a:p>
          <a:p>
            <a:pPr algn="l"/>
            <a:endParaRPr lang="en-GB" sz="1400" b="1" i="1" dirty="0">
              <a:latin typeface="Comic Sans MS" pitchFamily="66" charset="0"/>
            </a:endParaRPr>
          </a:p>
          <a:p>
            <a:pPr algn="l"/>
            <a:r>
              <a:rPr lang="en-GB" sz="1400" b="1" i="1" dirty="0">
                <a:latin typeface="Comic Sans MS" pitchFamily="66" charset="0"/>
              </a:rPr>
              <a:t>Value- </a:t>
            </a:r>
          </a:p>
          <a:p>
            <a:pPr algn="l"/>
            <a:endParaRPr lang="en-GB" sz="1400" b="1" i="1" dirty="0">
              <a:latin typeface="Comic Sans MS" pitchFamily="66" charset="0"/>
            </a:endParaRPr>
          </a:p>
          <a:p>
            <a:pPr algn="l"/>
            <a:endParaRPr lang="en-GB" sz="1400" b="1" i="1" dirty="0">
              <a:latin typeface="Comic Sans MS" pitchFamily="66" charset="0"/>
            </a:endParaRPr>
          </a:p>
          <a:p>
            <a:pPr algn="l"/>
            <a:r>
              <a:rPr lang="en-GB" sz="1400" b="1" i="1" dirty="0">
                <a:latin typeface="Comic Sans MS" pitchFamily="66" charset="0"/>
              </a:rPr>
              <a:t>Culture- </a:t>
            </a:r>
          </a:p>
          <a:p>
            <a:pPr algn="l"/>
            <a:endParaRPr lang="en-GB" sz="1400" b="1" i="1" dirty="0">
              <a:latin typeface="Comic Sans MS" pitchFamily="66" charset="0"/>
            </a:endParaRPr>
          </a:p>
        </p:txBody>
      </p:sp>
      <p:sp>
        <p:nvSpPr>
          <p:cNvPr id="10" name="Title 1"/>
          <p:cNvSpPr txBox="1">
            <a:spLocks/>
          </p:cNvSpPr>
          <p:nvPr/>
        </p:nvSpPr>
        <p:spPr>
          <a:xfrm>
            <a:off x="145334" y="3164820"/>
            <a:ext cx="6604501" cy="264136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a:latin typeface="Comic Sans MS" pitchFamily="66" charset="0"/>
              </a:rPr>
              <a:t>Define NORMS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latin typeface="Comic Sans MS" pitchFamily="66" charset="0"/>
            </a:endParaRPr>
          </a:p>
          <a:p>
            <a:r>
              <a:rPr lang="en-GB" sz="1400" dirty="0">
                <a:latin typeface="Comic Sans MS" pitchFamily="66" charset="0"/>
              </a:rPr>
              <a:t>An example of a norm is: ___________________________________________________________________________________________________________________________________________________________________________</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6017451" y="2099611"/>
            <a:ext cx="720080" cy="939714"/>
          </a:xfrm>
          <a:prstGeom prst="rect">
            <a:avLst/>
          </a:prstGeom>
        </p:spPr>
      </p:pic>
      <p:sp>
        <p:nvSpPr>
          <p:cNvPr id="8" name="Title 1"/>
          <p:cNvSpPr txBox="1">
            <a:spLocks/>
          </p:cNvSpPr>
          <p:nvPr/>
        </p:nvSpPr>
        <p:spPr>
          <a:xfrm>
            <a:off x="146873" y="5921389"/>
            <a:ext cx="6602963" cy="3787409"/>
          </a:xfrm>
          <a:prstGeom prst="rect">
            <a:avLst/>
          </a:prstGeom>
          <a:noFill/>
          <a:ln w="38100">
            <a:solidFill>
              <a:schemeClr val="tx1"/>
            </a:solidFill>
            <a:prstDash val="sysDash"/>
          </a:ln>
        </p:spPr>
        <p:txBody>
          <a:bodyPr vert="horz" wrap="square" lIns="91440" tIns="45720" rIns="91440" bIns="45720" rtlCol="0" anchor="t">
            <a:noAutofit/>
          </a:bodyPr>
          <a:lstStyle/>
          <a:p>
            <a:pPr>
              <a:spcAft>
                <a:spcPts val="0"/>
              </a:spcAft>
            </a:pPr>
            <a:r>
              <a:rPr lang="en-GB" sz="1400" b="1" kern="1200" dirty="0">
                <a:effectLst/>
                <a:latin typeface="Comic Sans MS" panose="030F0702030302020204" pitchFamily="66" charset="0"/>
                <a:ea typeface="Times New Roman" panose="02020603050405020304" pitchFamily="18" charset="0"/>
                <a:cs typeface="Times New Roman" panose="02020603050405020304" pitchFamily="18" charset="0"/>
              </a:rPr>
              <a:t>Challenge:</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Think about the following social settings: </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a cinema, an aeroplane, a GP’s waiting room. </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lvl="0">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1. Choose one setting and identify 2 norms related to this setting. </a:t>
            </a:r>
            <a:endParaRPr lang="en-GB" sz="1400" dirty="0">
              <a:effectLst/>
              <a:latin typeface="Times New Roman" panose="02020603050405020304" pitchFamily="18" charset="0"/>
              <a:ea typeface="Times New Roman" panose="02020603050405020304" pitchFamily="18" charset="0"/>
            </a:endParaRPr>
          </a:p>
          <a:p>
            <a:pPr marL="457200">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(UNDERLINE OR HIGHLIGHT ABOVE)</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lvl="0">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2. Identify 2 sanctions that might be applied to people who deviate from the norms in this setting.</a:t>
            </a:r>
            <a:endParaRPr lang="en-GB" sz="1400" dirty="0">
              <a:effectLst/>
              <a:latin typeface="Times New Roman" panose="02020603050405020304" pitchFamily="18" charset="0"/>
              <a:ea typeface="Times New Roman" panose="02020603050405020304" pitchFamily="18" charset="0"/>
            </a:endParaRPr>
          </a:p>
          <a:p>
            <a:pPr marL="228600">
              <a:spcAft>
                <a:spcPts val="0"/>
              </a:spcAft>
            </a:pPr>
            <a:r>
              <a:rPr lang="en-GB" sz="12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effectLst/>
              <a:latin typeface="Times New Roman" panose="02020603050405020304" pitchFamily="18" charset="0"/>
              <a:ea typeface="Times New Roman" panose="02020603050405020304" pitchFamily="18" charset="0"/>
            </a:endParaRPr>
          </a:p>
          <a:p>
            <a:pPr>
              <a:spcAft>
                <a:spcPts val="0"/>
              </a:spcAft>
            </a:pPr>
            <a:r>
              <a:rPr lang="en-GB" sz="12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lvl="0">
              <a:spcAft>
                <a:spcPts val="0"/>
              </a:spcAft>
            </a:pPr>
            <a:r>
              <a:rPr lang="en-GB"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3. How are norms enforced?</a:t>
            </a:r>
            <a:endParaRPr lang="en-GB" sz="1400" dirty="0">
              <a:effectLst/>
              <a:latin typeface="Times New Roman" panose="02020603050405020304" pitchFamily="18" charset="0"/>
              <a:ea typeface="Times New Roman" panose="02020603050405020304" pitchFamily="18" charset="0"/>
            </a:endParaRPr>
          </a:p>
          <a:p>
            <a:pPr marL="228600">
              <a:spcAft>
                <a:spcPts val="0"/>
              </a:spcAft>
            </a:pPr>
            <a:r>
              <a:rPr lang="en-GB" sz="12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693164" y="6033120"/>
            <a:ext cx="1012195" cy="1172015"/>
          </a:xfrm>
          <a:prstGeom prst="rect">
            <a:avLst/>
          </a:prstGeom>
        </p:spPr>
      </p:pic>
    </p:spTree>
    <p:extLst>
      <p:ext uri="{BB962C8B-B14F-4D97-AF65-F5344CB8AC3E}">
        <p14:creationId xmlns:p14="http://schemas.microsoft.com/office/powerpoint/2010/main" val="39227304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4BFD0408C9459458326EBA01849E" ma:contentTypeVersion="18" ma:contentTypeDescription="Create a new document." ma:contentTypeScope="" ma:versionID="eb29af4ba6e9905897a4ef9310393576">
  <xsd:schema xmlns:xsd="http://www.w3.org/2001/XMLSchema" xmlns:xs="http://www.w3.org/2001/XMLSchema" xmlns:p="http://schemas.microsoft.com/office/2006/metadata/properties" xmlns:ns2="e7ebcb19-e95c-4c9c-8509-ec262c1a41f4" xmlns:ns3="3e4773f2-2ed4-41ee-9187-a086cde5f884" targetNamespace="http://schemas.microsoft.com/office/2006/metadata/properties" ma:root="true" ma:fieldsID="809dcf800df7a302375f9126b16dcbb9" ns2:_="" ns3:_="">
    <xsd:import namespace="e7ebcb19-e95c-4c9c-8509-ec262c1a41f4"/>
    <xsd:import namespace="3e4773f2-2ed4-41ee-9187-a086cde5f8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bcb19-e95c-4c9c-8509-ec262c1a4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92a991-26d9-4708-8c0c-f69682a5b4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4773f2-2ed4-41ee-9187-a086cde5f8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358bcd-4e56-4d2f-af92-7e3b98f379b0}" ma:internalName="TaxCatchAll" ma:showField="CatchAllData" ma:web="3e4773f2-2ed4-41ee-9187-a086cde5f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4773f2-2ed4-41ee-9187-a086cde5f884" xsi:nil="true"/>
    <lcf76f155ced4ddcb4097134ff3c332f xmlns="e7ebcb19-e95c-4c9c-8509-ec262c1a41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F2CE7D-C41C-431A-BDB7-84E4086673CA}"/>
</file>

<file path=customXml/itemProps2.xml><?xml version="1.0" encoding="utf-8"?>
<ds:datastoreItem xmlns:ds="http://schemas.openxmlformats.org/officeDocument/2006/customXml" ds:itemID="{73AA1A26-50C7-46D6-A384-F70A34B3C9EB}"/>
</file>

<file path=customXml/itemProps3.xml><?xml version="1.0" encoding="utf-8"?>
<ds:datastoreItem xmlns:ds="http://schemas.openxmlformats.org/officeDocument/2006/customXml" ds:itemID="{A7B2B82E-32BE-4986-B93A-60621CF49852}"/>
</file>

<file path=docProps/app.xml><?xml version="1.0" encoding="utf-8"?>
<Properties xmlns="http://schemas.openxmlformats.org/officeDocument/2006/extended-properties" xmlns:vt="http://schemas.openxmlformats.org/officeDocument/2006/docPropsVTypes">
  <TotalTime>3595</TotalTime>
  <Words>3557</Words>
  <Application>Microsoft Office PowerPoint</Application>
  <PresentationFormat>A4 Paper (210x297 mm)</PresentationFormat>
  <Paragraphs>676</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.SF NS</vt:lpstr>
      <vt:lpstr>Apple Boy BTN</vt:lpstr>
      <vt:lpstr>Arial</vt:lpstr>
      <vt:lpstr>Calibri</vt:lpstr>
      <vt:lpstr>Comic Sans MS</vt:lpstr>
      <vt:lpstr>Symbol</vt:lpstr>
      <vt:lpstr>Times New Roman</vt:lpstr>
      <vt:lpstr>1_Office Theme</vt:lpstr>
      <vt:lpstr>PowerPoint Presentation</vt:lpstr>
      <vt:lpstr>Course overview </vt:lpstr>
      <vt:lpstr>PowerPoint Presentation</vt:lpstr>
      <vt:lpstr>Specification</vt:lpstr>
      <vt:lpstr>Checklist </vt:lpstr>
      <vt:lpstr>Introduction to sociological themes</vt:lpstr>
      <vt:lpstr>Introduction to sociological themes</vt:lpstr>
      <vt:lpstr>Introduction to sociological themes</vt:lpstr>
      <vt:lpstr>Norms, values and culture</vt:lpstr>
      <vt:lpstr>Norms, values and culture</vt:lpstr>
      <vt:lpstr>Norms, values and culture</vt:lpstr>
      <vt:lpstr>Norms, values and culture</vt:lpstr>
      <vt:lpstr>Norms, values and culture</vt:lpstr>
      <vt:lpstr>Socialisation </vt:lpstr>
      <vt:lpstr>Founding fathers of Sociology </vt:lpstr>
      <vt:lpstr>PowerPoint Presentation</vt:lpstr>
      <vt:lpstr>PowerPoint Presentation</vt:lpstr>
      <vt:lpstr>PowerPoint Presentation</vt:lpstr>
      <vt:lpstr>Founding fathers of Sociology </vt:lpstr>
      <vt:lpstr>Theories in Sociology </vt:lpstr>
      <vt:lpstr>Theories in Sociology </vt:lpstr>
      <vt:lpstr>Theories in Sociology </vt:lpstr>
      <vt:lpstr>Theories in Sociology </vt:lpstr>
      <vt:lpstr>Theories in Sociology </vt:lpstr>
      <vt:lpstr>Theories in Sociology </vt:lpstr>
      <vt:lpstr>Research data </vt:lpstr>
      <vt:lpstr>Research data </vt:lpstr>
      <vt:lpstr>Research data </vt:lpstr>
      <vt:lpstr>Culture and nature</vt:lpstr>
      <vt:lpstr>Culture and nature</vt:lpstr>
      <vt:lpstr>Sex and Gender </vt:lpstr>
      <vt:lpstr>Sex and Gender </vt:lpstr>
      <vt:lpstr>Sex and Gender </vt:lpstr>
      <vt:lpstr>Sex and Gender </vt:lpstr>
      <vt:lpstr>PowerPoint Presentation</vt:lpstr>
      <vt:lpstr>Race and ethnicity </vt:lpstr>
      <vt:lpstr>Race and ethnicity </vt:lpstr>
      <vt:lpstr>Facts and values </vt:lpstr>
      <vt:lpstr>Facts and values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Powers</dc:creator>
  <cp:lastModifiedBy>Laura Thompson</cp:lastModifiedBy>
  <cp:revision>409</cp:revision>
  <cp:lastPrinted>2021-12-07T07:52:42Z</cp:lastPrinted>
  <dcterms:created xsi:type="dcterms:W3CDTF">2013-03-04T16:42:56Z</dcterms:created>
  <dcterms:modified xsi:type="dcterms:W3CDTF">2024-07-15T09:43:45Z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0x010100724A4BFD0408C9459458326EBA01849E</vt:lpwstr>
  </property>
</Properties>
</file>